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F9FE"/>
    <a:srgbClr val="FB4008"/>
    <a:srgbClr val="22F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7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90AE-6C33-3749-BFDF-C4885375EB14}" type="datetimeFigureOut">
              <a:rPr lang="it-IT" smtClean="0"/>
              <a:t>27/08/15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8B05-DFA9-2E46-88AC-860D329CDAC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05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90AE-6C33-3749-BFDF-C4885375EB14}" type="datetimeFigureOut">
              <a:rPr lang="it-IT" smtClean="0"/>
              <a:t>27/08/15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8B05-DFA9-2E46-88AC-860D329CDAC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234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90AE-6C33-3749-BFDF-C4885375EB14}" type="datetimeFigureOut">
              <a:rPr lang="it-IT" smtClean="0"/>
              <a:t>27/08/15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8B05-DFA9-2E46-88AC-860D329CDAC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149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90AE-6C33-3749-BFDF-C4885375EB14}" type="datetimeFigureOut">
              <a:rPr lang="it-IT" smtClean="0"/>
              <a:t>27/08/15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8B05-DFA9-2E46-88AC-860D329CDAC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82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90AE-6C33-3749-BFDF-C4885375EB14}" type="datetimeFigureOut">
              <a:rPr lang="it-IT" smtClean="0"/>
              <a:t>27/08/15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8B05-DFA9-2E46-88AC-860D329CDAC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479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90AE-6C33-3749-BFDF-C4885375EB14}" type="datetimeFigureOut">
              <a:rPr lang="it-IT" smtClean="0"/>
              <a:t>27/08/15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8B05-DFA9-2E46-88AC-860D329CDAC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506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90AE-6C33-3749-BFDF-C4885375EB14}" type="datetimeFigureOut">
              <a:rPr lang="it-IT" smtClean="0"/>
              <a:t>27/08/15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8B05-DFA9-2E46-88AC-860D329CDAC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61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90AE-6C33-3749-BFDF-C4885375EB14}" type="datetimeFigureOut">
              <a:rPr lang="it-IT" smtClean="0"/>
              <a:t>27/08/15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8B05-DFA9-2E46-88AC-860D329CDAC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79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90AE-6C33-3749-BFDF-C4885375EB14}" type="datetimeFigureOut">
              <a:rPr lang="it-IT" smtClean="0"/>
              <a:t>27/08/15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8B05-DFA9-2E46-88AC-860D329CDAC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59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90AE-6C33-3749-BFDF-C4885375EB14}" type="datetimeFigureOut">
              <a:rPr lang="it-IT" smtClean="0"/>
              <a:t>27/08/15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8B05-DFA9-2E46-88AC-860D329CDAC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10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90AE-6C33-3749-BFDF-C4885375EB14}" type="datetimeFigureOut">
              <a:rPr lang="it-IT" smtClean="0"/>
              <a:t>27/08/15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8B05-DFA9-2E46-88AC-860D329CDAC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1857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890AE-6C33-3749-BFDF-C4885375EB14}" type="datetimeFigureOut">
              <a:rPr lang="it-IT" smtClean="0"/>
              <a:t>27/08/15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C8B05-DFA9-2E46-88AC-860D329CDAC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4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240937"/>
            <a:ext cx="7772400" cy="235951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8000"/>
                </a:solidFill>
                <a:effectLst>
                  <a:outerShdw blurRad="50800" dist="38100" dir="3000000" algn="tl" rotWithShape="0">
                    <a:srgbClr val="000000">
                      <a:alpha val="43000"/>
                    </a:srgbClr>
                  </a:outerShdw>
                </a:effectLst>
              </a:rPr>
              <a:t>LA CELEBRAZIONE CRISTIANA </a:t>
            </a:r>
            <a:br>
              <a:rPr lang="it-IT" b="1" dirty="0" smtClean="0">
                <a:solidFill>
                  <a:srgbClr val="008000"/>
                </a:solidFill>
                <a:effectLst>
                  <a:outerShdw blurRad="50800" dist="38100" dir="30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b="1" dirty="0" smtClean="0">
                <a:solidFill>
                  <a:srgbClr val="008000"/>
                </a:solidFill>
                <a:effectLst>
                  <a:outerShdw blurRad="50800" dist="38100" dir="3000000" algn="tl" rotWithShape="0">
                    <a:srgbClr val="000000">
                      <a:alpha val="43000"/>
                    </a:srgbClr>
                  </a:outerShdw>
                </a:effectLst>
              </a:rPr>
              <a:t>IL LUOGO DOVE </a:t>
            </a:r>
            <a:br>
              <a:rPr lang="it-IT" b="1" dirty="0" smtClean="0">
                <a:solidFill>
                  <a:srgbClr val="008000"/>
                </a:solidFill>
                <a:effectLst>
                  <a:outerShdw blurRad="50800" dist="38100" dir="30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it-IT" sz="6000" b="1" dirty="0" smtClean="0">
                <a:solidFill>
                  <a:srgbClr val="008000"/>
                </a:solidFill>
                <a:effectLst>
                  <a:outerShdw blurRad="50800" dist="38100" dir="3000000" algn="tl" rotWithShape="0">
                    <a:srgbClr val="000000">
                      <a:alpha val="43000"/>
                    </a:srgbClr>
                  </a:outerShdw>
                </a:effectLst>
              </a:rPr>
              <a:t>DIO AGISCE OGGI</a:t>
            </a:r>
            <a:endParaRPr lang="it-IT" sz="6000" b="1" dirty="0">
              <a:solidFill>
                <a:srgbClr val="008000"/>
              </a:solidFill>
              <a:effectLst>
                <a:outerShdw blurRad="50800" dist="38100" dir="30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552071"/>
          </a:xfrm>
        </p:spPr>
        <p:txBody>
          <a:bodyPr>
            <a:prstTxWarp prst="textArchUpPour">
              <a:avLst>
                <a:gd name="adj1" fmla="val 9962195"/>
                <a:gd name="adj2" fmla="val 52933"/>
              </a:avLst>
            </a:prstTxWarp>
            <a:normAutofit/>
          </a:bodyPr>
          <a:lstStyle/>
          <a:p>
            <a:r>
              <a:rPr lang="it-IT" sz="4800" dirty="0" smtClean="0">
                <a:solidFill>
                  <a:srgbClr val="22FF11"/>
                </a:solidFill>
              </a:rPr>
              <a:t>Il progetto dell’Eucaristia</a:t>
            </a:r>
            <a:endParaRPr lang="it-IT" sz="4800" dirty="0">
              <a:solidFill>
                <a:srgbClr val="22FF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931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22FF11"/>
                </a:solidFill>
                <a:latin typeface="Big Caslon"/>
                <a:cs typeface="Big Caslon"/>
              </a:rPr>
              <a:t>LA LITURGIA DELLA PAROLA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5918"/>
            <a:ext cx="8229600" cy="4817754"/>
          </a:xfr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it-IT" sz="3600" baseline="30000" dirty="0" smtClean="0"/>
          </a:p>
          <a:p>
            <a:r>
              <a:rPr lang="it-IT" sz="3600" baseline="30000" dirty="0" smtClean="0"/>
              <a:t>Il </a:t>
            </a:r>
            <a:r>
              <a:rPr lang="it-IT" sz="3600" baseline="30000" dirty="0"/>
              <a:t>Dio cristiano è </a:t>
            </a:r>
            <a:r>
              <a:rPr lang="it-IT" sz="3600" baseline="30000" dirty="0" smtClean="0"/>
              <a:t>relazione</a:t>
            </a:r>
            <a:r>
              <a:rPr lang="it-IT" sz="3600" baseline="30000" dirty="0"/>
              <a:t>, </a:t>
            </a:r>
            <a:r>
              <a:rPr lang="it-IT" sz="3600" baseline="30000" dirty="0" smtClean="0"/>
              <a:t>dialogo. </a:t>
            </a:r>
          </a:p>
          <a:p>
            <a:pPr marL="0" indent="0">
              <a:buNone/>
            </a:pPr>
            <a:endParaRPr lang="it-IT" sz="3600" baseline="30000" dirty="0" smtClean="0"/>
          </a:p>
          <a:p>
            <a:r>
              <a:rPr lang="it-IT" sz="3600" baseline="30000" dirty="0" smtClean="0"/>
              <a:t>Cristo è la </a:t>
            </a:r>
            <a:r>
              <a:rPr lang="it-IT" sz="3600" baseline="30000" dirty="0"/>
              <a:t>Parola fatta carne. </a:t>
            </a:r>
            <a:endParaRPr lang="it-IT" sz="3600" baseline="30000" dirty="0" smtClean="0"/>
          </a:p>
          <a:p>
            <a:pPr marL="0" indent="0">
              <a:buNone/>
            </a:pPr>
            <a:endParaRPr lang="it-IT" sz="3600" baseline="30000" dirty="0" smtClean="0"/>
          </a:p>
          <a:p>
            <a:pPr algn="just"/>
            <a:r>
              <a:rPr lang="it-IT" sz="3600" baseline="30000" dirty="0"/>
              <a:t>L</a:t>
            </a:r>
            <a:r>
              <a:rPr lang="it-IT" sz="3600" baseline="30000" dirty="0" smtClean="0"/>
              <a:t>a </a:t>
            </a:r>
            <a:r>
              <a:rPr lang="it-IT" sz="3600" baseline="30000" dirty="0"/>
              <a:t>Bibbia documenta </a:t>
            </a:r>
            <a:r>
              <a:rPr lang="it-IT" sz="3600" baseline="30000" dirty="0" smtClean="0"/>
              <a:t>il dialogo </a:t>
            </a:r>
            <a:r>
              <a:rPr lang="it-IT" sz="3600" baseline="30000" dirty="0"/>
              <a:t>d'amore tra Dio e l'umanità, che ha raggiunto il suo vertice in Cristo</a:t>
            </a:r>
            <a:r>
              <a:rPr lang="it-IT" sz="3600" baseline="30000" dirty="0" smtClean="0"/>
              <a:t>.</a:t>
            </a:r>
          </a:p>
          <a:p>
            <a:pPr marL="0" indent="0" algn="just">
              <a:buNone/>
            </a:pPr>
            <a:endParaRPr lang="it-IT" sz="3600" baseline="30000" dirty="0" smtClean="0"/>
          </a:p>
          <a:p>
            <a:pPr algn="just"/>
            <a:r>
              <a:rPr lang="it-IT" sz="3600" baseline="30000" dirty="0"/>
              <a:t>La liturgia celebra </a:t>
            </a:r>
            <a:r>
              <a:rPr lang="it-IT" sz="3600" baseline="30000" dirty="0" smtClean="0"/>
              <a:t>questo </a:t>
            </a:r>
            <a:r>
              <a:rPr lang="it-IT" sz="3600" baseline="30000" dirty="0"/>
              <a:t>dialogo salvifico tra Dio e il suo popolo attraverso il quale cui si rivela </a:t>
            </a:r>
            <a:r>
              <a:rPr lang="it-IT" sz="3600" i="1" baseline="30000" dirty="0"/>
              <a:t>"agli uomini come amici e si intrattiene con essi per invitarli e ammetterli alla comunione con Sé"</a:t>
            </a:r>
            <a:r>
              <a:rPr lang="it-IT" sz="3600" baseline="30000" dirty="0"/>
              <a:t> (</a:t>
            </a:r>
            <a:r>
              <a:rPr lang="it-IT" sz="3600" i="1" baseline="30000" dirty="0"/>
              <a:t>DV</a:t>
            </a:r>
            <a:r>
              <a:rPr lang="it-IT" sz="3600" baseline="30000" dirty="0"/>
              <a:t> 2).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7070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017446"/>
          </a:xfrm>
          <a:solidFill>
            <a:schemeClr val="bg1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prstTxWarp prst="textDeflateInflate">
              <a:avLst>
                <a:gd name="adj" fmla="val 38549"/>
              </a:avLst>
            </a:prstTxWarp>
            <a:normAutofit fontScale="90000"/>
          </a:bodyPr>
          <a:lstStyle/>
          <a:p>
            <a:r>
              <a:rPr lang="it-IT" dirty="0" smtClean="0">
                <a:solidFill>
                  <a:srgbClr val="3366FF"/>
                </a:solidFill>
                <a:latin typeface="American Typewriter"/>
                <a:cs typeface="American Typewriter"/>
              </a:rPr>
              <a:t>LE SINGOLE PARTI DELLA </a:t>
            </a:r>
            <a:r>
              <a:rPr lang="it-IT" dirty="0">
                <a:solidFill>
                  <a:srgbClr val="3366FF"/>
                </a:solidFill>
                <a:latin typeface="American Typewriter"/>
                <a:cs typeface="American Typewriter"/>
              </a:rPr>
              <a:t>L</a:t>
            </a:r>
            <a:r>
              <a:rPr lang="it-IT" dirty="0" smtClean="0">
                <a:solidFill>
                  <a:srgbClr val="3366FF"/>
                </a:solidFill>
                <a:latin typeface="American Typewriter"/>
                <a:cs typeface="American Typewriter"/>
              </a:rPr>
              <a:t>ITURGI</a:t>
            </a:r>
            <a:r>
              <a:rPr lang="it-IT" dirty="0" smtClean="0">
                <a:solidFill>
                  <a:srgbClr val="3366FF"/>
                </a:solidFill>
                <a:latin typeface="American Typewriter"/>
                <a:cs typeface="American Typewriter"/>
              </a:rPr>
              <a:t>A DELLA PAROLA</a:t>
            </a:r>
            <a:r>
              <a:rPr lang="it-IT" dirty="0" smtClean="0">
                <a:solidFill>
                  <a:srgbClr val="3366FF"/>
                </a:solidFill>
                <a:latin typeface="American Typewriter"/>
                <a:cs typeface="American Typewriter"/>
              </a:rPr>
              <a:t/>
            </a:r>
            <a:br>
              <a:rPr lang="it-IT" dirty="0" smtClean="0">
                <a:solidFill>
                  <a:srgbClr val="3366FF"/>
                </a:solidFill>
                <a:latin typeface="American Typewriter"/>
                <a:cs typeface="American Typewriter"/>
              </a:rPr>
            </a:br>
            <a:endParaRPr lang="it-IT" dirty="0">
              <a:solidFill>
                <a:srgbClr val="3366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92083"/>
            <a:ext cx="8229600" cy="38340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3366FF"/>
                </a:solidFill>
              </a:rPr>
              <a:t>	Il silenzio 	</a:t>
            </a:r>
            <a:r>
              <a:rPr lang="it-IT" dirty="0" smtClean="0"/>
              <a:t>									</a:t>
            </a:r>
            <a:r>
              <a:rPr lang="it-IT" sz="2400" dirty="0" smtClean="0"/>
              <a:t>OGMR 56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Le letture bibliche </a:t>
            </a:r>
            <a:r>
              <a:rPr lang="it-IT" dirty="0" smtClean="0"/>
              <a:t>								</a:t>
            </a:r>
            <a:r>
              <a:rPr lang="it-IT" sz="2400" dirty="0" smtClean="0"/>
              <a:t>OGMR 57-58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	Il Salmo responsoriale 	</a:t>
            </a:r>
            <a:r>
              <a:rPr lang="it-IT" dirty="0" smtClean="0"/>
              <a:t>			</a:t>
            </a:r>
            <a:r>
              <a:rPr lang="it-IT" sz="2400" dirty="0" smtClean="0"/>
              <a:t>OGMR 61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L’acclamazione prima del Vangelo </a:t>
            </a:r>
            <a:r>
              <a:rPr lang="it-IT" dirty="0" smtClean="0"/>
              <a:t>		</a:t>
            </a:r>
            <a:r>
              <a:rPr lang="it-IT" sz="2400" dirty="0" smtClean="0"/>
              <a:t>OGMR 62-64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				L’omelia  	</a:t>
            </a:r>
            <a:r>
              <a:rPr lang="it-IT" dirty="0" smtClean="0"/>
              <a:t>						</a:t>
            </a:r>
            <a:r>
              <a:rPr lang="it-IT" sz="2400" dirty="0" smtClean="0"/>
              <a:t>OGMR 65-66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		La professione di fede  </a:t>
            </a:r>
            <a:r>
              <a:rPr lang="it-IT" dirty="0" smtClean="0"/>
              <a:t>				</a:t>
            </a:r>
            <a:r>
              <a:rPr lang="it-IT" sz="2400" dirty="0" smtClean="0"/>
              <a:t>OGMR 67-68</a:t>
            </a:r>
          </a:p>
          <a:p>
            <a:pPr marL="0" indent="0">
              <a:buNone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	La preghiera universale 		</a:t>
            </a:r>
            <a:r>
              <a:rPr lang="it-IT" dirty="0" smtClean="0"/>
              <a:t>			</a:t>
            </a:r>
            <a:r>
              <a:rPr lang="it-IT" sz="2400" dirty="0" smtClean="0"/>
              <a:t>OGMR 69-71</a:t>
            </a:r>
          </a:p>
        </p:txBody>
      </p:sp>
    </p:spTree>
    <p:extLst>
      <p:ext uri="{BB962C8B-B14F-4D97-AF65-F5344CB8AC3E}">
        <p14:creationId xmlns:p14="http://schemas.microsoft.com/office/powerpoint/2010/main" val="3884060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22FF11"/>
                </a:solidFill>
                <a:latin typeface="Big Caslon"/>
                <a:cs typeface="Big Caslon"/>
              </a:rPr>
              <a:t>LA LITURGIA EUCARISTICA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it-IT" sz="2800" i="1" dirty="0">
                <a:latin typeface="Bodoni 72 Book"/>
                <a:cs typeface="Bodoni 72 Book"/>
              </a:rPr>
              <a:t>“Quando fu a tavola con loro, prese il pane, disse la benedizione, lo spezzò e lo diede loro. Allora si aprirono loro gli occhi e lo riconobbero”. (Lc 24,30-31)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600" b="1" i="1" baseline="30000" dirty="0" smtClean="0">
                <a:solidFill>
                  <a:srgbClr val="20F9FE"/>
                </a:solidFill>
              </a:rPr>
              <a:t>prese </a:t>
            </a:r>
            <a:r>
              <a:rPr lang="it-IT" sz="3600" b="1" i="1" baseline="30000" dirty="0">
                <a:solidFill>
                  <a:srgbClr val="20F9FE"/>
                </a:solidFill>
              </a:rPr>
              <a:t>il pane</a:t>
            </a:r>
            <a:r>
              <a:rPr lang="it-IT" sz="3600" b="1" baseline="30000" dirty="0">
                <a:solidFill>
                  <a:srgbClr val="20F9FE"/>
                </a:solidFill>
              </a:rPr>
              <a:t>....	</a:t>
            </a:r>
            <a:r>
              <a:rPr lang="it-IT" sz="3600" baseline="30000" dirty="0"/>
              <a:t>			= </a:t>
            </a:r>
            <a:r>
              <a:rPr lang="it-IT" sz="3600" baseline="30000" dirty="0">
                <a:solidFill>
                  <a:srgbClr val="FF0000"/>
                </a:solidFill>
              </a:rPr>
              <a:t>preparazione dei doni</a:t>
            </a:r>
            <a:r>
              <a:rPr lang="it-IT" sz="3600" i="1" baseline="30000" dirty="0">
                <a:solidFill>
                  <a:srgbClr val="FF0000"/>
                </a:solidFill>
              </a:rPr>
              <a:t>   </a:t>
            </a:r>
            <a:endParaRPr lang="it-IT" sz="3600" i="1" baseline="30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3600" b="1" i="1" baseline="30000" dirty="0" smtClean="0">
                <a:solidFill>
                  <a:srgbClr val="20F9FE"/>
                </a:solidFill>
              </a:rPr>
              <a:t> </a:t>
            </a:r>
            <a:r>
              <a:rPr lang="it-IT" sz="3600" b="1" i="1" baseline="30000" dirty="0">
                <a:solidFill>
                  <a:srgbClr val="20F9FE"/>
                </a:solidFill>
              </a:rPr>
              <a:t>rese grazie</a:t>
            </a:r>
            <a:r>
              <a:rPr lang="it-IT" sz="3600" b="1" baseline="30000" dirty="0">
                <a:solidFill>
                  <a:srgbClr val="20F9FE"/>
                </a:solidFill>
              </a:rPr>
              <a:t>,</a:t>
            </a:r>
            <a:r>
              <a:rPr lang="it-IT" sz="3600" b="1" i="1" baseline="30000" dirty="0">
                <a:solidFill>
                  <a:srgbClr val="20F9FE"/>
                </a:solidFill>
              </a:rPr>
              <a:t> /lo benedisse...</a:t>
            </a:r>
            <a:r>
              <a:rPr lang="it-IT" sz="3600" i="1" baseline="30000" dirty="0"/>
              <a:t>		</a:t>
            </a:r>
            <a:r>
              <a:rPr lang="it-IT" sz="3600" baseline="30000" dirty="0">
                <a:solidFill>
                  <a:srgbClr val="FF0000"/>
                </a:solidFill>
              </a:rPr>
              <a:t>= Preghiera Eucaristica</a:t>
            </a:r>
          </a:p>
          <a:p>
            <a:pPr marL="0" indent="0" algn="ctr">
              <a:buNone/>
            </a:pPr>
            <a:r>
              <a:rPr lang="it-IT" sz="3600" b="1" i="1" baseline="30000" dirty="0" smtClean="0">
                <a:solidFill>
                  <a:srgbClr val="20F9FE"/>
                </a:solidFill>
              </a:rPr>
              <a:t>lo </a:t>
            </a:r>
            <a:r>
              <a:rPr lang="it-IT" sz="3600" b="1" i="1" baseline="30000" dirty="0">
                <a:solidFill>
                  <a:srgbClr val="20F9FE"/>
                </a:solidFill>
              </a:rPr>
              <a:t>spezzò...</a:t>
            </a:r>
            <a:r>
              <a:rPr lang="it-IT" sz="3600" b="1" baseline="30000" dirty="0">
                <a:solidFill>
                  <a:srgbClr val="20F9FE"/>
                </a:solidFill>
              </a:rPr>
              <a:t>		</a:t>
            </a:r>
            <a:r>
              <a:rPr lang="it-IT" sz="3600" baseline="30000" dirty="0"/>
              <a:t>			</a:t>
            </a:r>
            <a:r>
              <a:rPr lang="it-IT" sz="3600" baseline="30000" dirty="0">
                <a:solidFill>
                  <a:srgbClr val="FF0000"/>
                </a:solidFill>
              </a:rPr>
              <a:t>= Frazione del Pane	</a:t>
            </a:r>
            <a:endParaRPr lang="it-IT" sz="3600" baseline="30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3600" b="1" baseline="30000" dirty="0" smtClean="0">
                <a:solidFill>
                  <a:srgbClr val="20F9FE"/>
                </a:solidFill>
              </a:rPr>
              <a:t> </a:t>
            </a:r>
            <a:r>
              <a:rPr lang="it-IT" sz="3600" b="1" i="1" baseline="30000" dirty="0">
                <a:solidFill>
                  <a:srgbClr val="20F9FE"/>
                </a:solidFill>
              </a:rPr>
              <a:t>lo diede loro...</a:t>
            </a:r>
            <a:r>
              <a:rPr lang="it-IT" sz="3600" b="1" baseline="30000" dirty="0">
                <a:solidFill>
                  <a:srgbClr val="20F9FE"/>
                </a:solidFill>
              </a:rPr>
              <a:t>		</a:t>
            </a:r>
            <a:r>
              <a:rPr lang="it-IT" sz="3600" baseline="30000" dirty="0"/>
              <a:t>		</a:t>
            </a:r>
            <a:r>
              <a:rPr lang="it-IT" sz="3600" baseline="30000" dirty="0">
                <a:solidFill>
                  <a:srgbClr val="FF0000"/>
                </a:solidFill>
              </a:rPr>
              <a:t>= Comunione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2112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842254"/>
          </a:xfrm>
        </p:spPr>
        <p:txBody>
          <a:bodyPr>
            <a:prstTxWarp prst="textFadeUp">
              <a:avLst/>
            </a:prstTxWarp>
            <a:normAutofit/>
          </a:bodyPr>
          <a:lstStyle/>
          <a:p>
            <a:r>
              <a:rPr lang="it-IT" sz="3600" dirty="0" smtClean="0">
                <a:solidFill>
                  <a:srgbClr val="3366FF"/>
                </a:solidFill>
                <a:latin typeface="American Typewriter"/>
                <a:cs typeface="American Typewriter"/>
              </a:rPr>
              <a:t>LE</a:t>
            </a:r>
            <a:r>
              <a:rPr lang="it-IT" dirty="0" smtClean="0">
                <a:solidFill>
                  <a:srgbClr val="3366FF"/>
                </a:solidFill>
                <a:latin typeface="American Typewriter"/>
                <a:cs typeface="American Typewriter"/>
              </a:rPr>
              <a:t>  </a:t>
            </a:r>
            <a:r>
              <a:rPr lang="it-IT" sz="3600" dirty="0" smtClean="0">
                <a:solidFill>
                  <a:srgbClr val="3366FF"/>
                </a:solidFill>
                <a:latin typeface="American Typewriter"/>
                <a:cs typeface="American Typewriter"/>
              </a:rPr>
              <a:t>SINGOLE  PARTI  DELLA </a:t>
            </a:r>
            <a:r>
              <a:rPr lang="it-IT" dirty="0" smtClean="0">
                <a:solidFill>
                  <a:srgbClr val="3366FF"/>
                </a:solidFill>
                <a:latin typeface="American Typewriter"/>
                <a:cs typeface="American Typewriter"/>
              </a:rPr>
              <a:t>LITURGIA EUCARISTICA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16892"/>
            <a:ext cx="8229600" cy="400927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>
                <a:solidFill>
                  <a:srgbClr val="FF0000"/>
                </a:solidFill>
              </a:rPr>
              <a:t>		La preparazione dei doni	</a:t>
            </a:r>
            <a:r>
              <a:rPr lang="it-IT" sz="2800" dirty="0" smtClean="0"/>
              <a:t>				</a:t>
            </a:r>
            <a:r>
              <a:rPr lang="it-IT" sz="2000" dirty="0" smtClean="0"/>
              <a:t>OGMR 73-76</a:t>
            </a:r>
          </a:p>
          <a:p>
            <a:pPr marL="0" indent="0">
              <a:buNone/>
            </a:pPr>
            <a:r>
              <a:rPr lang="it-IT" sz="2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	L’orazione sulle offerte		</a:t>
            </a:r>
            <a:r>
              <a:rPr lang="it-IT" sz="2800" dirty="0" smtClean="0"/>
              <a:t>				</a:t>
            </a:r>
            <a:r>
              <a:rPr lang="it-IT" sz="2000" dirty="0" smtClean="0"/>
              <a:t>OGMR 77</a:t>
            </a: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>
                <a:solidFill>
                  <a:schemeClr val="accent3">
                    <a:lumMod val="75000"/>
                  </a:schemeClr>
                </a:solidFill>
              </a:rPr>
              <a:t>La Preghiera Eucaristica</a:t>
            </a:r>
            <a:r>
              <a:rPr lang="it-IT" sz="2800" dirty="0" smtClean="0"/>
              <a:t>							</a:t>
            </a:r>
            <a:r>
              <a:rPr lang="it-IT" sz="2000" dirty="0" smtClean="0"/>
              <a:t>OGMR 78-79</a:t>
            </a: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</a:rPr>
              <a:t>I riti di comunione: </a:t>
            </a:r>
            <a:r>
              <a:rPr lang="it-IT" sz="2400" i="1" dirty="0" smtClean="0"/>
              <a:t>la preghiera del Signore  		</a:t>
            </a:r>
            <a:r>
              <a:rPr lang="it-IT" sz="2000" dirty="0" smtClean="0"/>
              <a:t>OGMR 81</a:t>
            </a:r>
            <a:endParaRPr lang="it-IT" sz="2800" dirty="0" smtClean="0"/>
          </a:p>
          <a:p>
            <a:pPr marL="0" indent="0">
              <a:buNone/>
            </a:pPr>
            <a:r>
              <a:rPr lang="it-IT" sz="2800" dirty="0"/>
              <a:t>	</a:t>
            </a:r>
            <a:r>
              <a:rPr lang="it-IT" sz="1600" dirty="0" smtClean="0"/>
              <a:t>(OGMR 80)</a:t>
            </a:r>
            <a:r>
              <a:rPr lang="it-IT" sz="2000" dirty="0" smtClean="0"/>
              <a:t>	</a:t>
            </a:r>
            <a:r>
              <a:rPr lang="it-IT" sz="2800" dirty="0" smtClean="0"/>
              <a:t>		</a:t>
            </a:r>
            <a:r>
              <a:rPr lang="it-IT" sz="2400" i="1" dirty="0"/>
              <a:t> </a:t>
            </a:r>
            <a:r>
              <a:rPr lang="it-IT" sz="2400" i="1" dirty="0" smtClean="0"/>
              <a:t>rito della pace</a:t>
            </a:r>
            <a:r>
              <a:rPr lang="it-IT" sz="2800" dirty="0" smtClean="0"/>
              <a:t>					</a:t>
            </a:r>
            <a:r>
              <a:rPr lang="it-IT" sz="2000" dirty="0" smtClean="0"/>
              <a:t>OGMR 82</a:t>
            </a:r>
            <a:endParaRPr lang="it-IT" sz="2800" dirty="0" smtClean="0"/>
          </a:p>
          <a:p>
            <a:pPr marL="0" indent="0">
              <a:buNone/>
            </a:pPr>
            <a:r>
              <a:rPr lang="it-IT" sz="2800" dirty="0"/>
              <a:t>	</a:t>
            </a:r>
            <a:r>
              <a:rPr lang="it-IT" sz="2800" dirty="0" smtClean="0"/>
              <a:t>					 </a:t>
            </a:r>
            <a:r>
              <a:rPr lang="it-IT" sz="2400" i="1" dirty="0" smtClean="0"/>
              <a:t>frazione del pane	</a:t>
            </a:r>
            <a:r>
              <a:rPr lang="it-IT" sz="2800" dirty="0" smtClean="0"/>
              <a:t>			</a:t>
            </a:r>
            <a:r>
              <a:rPr lang="it-IT" sz="2000" dirty="0" smtClean="0"/>
              <a:t>OGMR 83</a:t>
            </a:r>
            <a:endParaRPr lang="it-IT" sz="2800" dirty="0" smtClean="0"/>
          </a:p>
          <a:p>
            <a:pPr marL="0" indent="0">
              <a:buNone/>
            </a:pPr>
            <a:r>
              <a:rPr lang="it-IT" sz="2800" dirty="0" smtClean="0">
                <a:solidFill>
                  <a:srgbClr val="3366FF"/>
                </a:solidFill>
              </a:rPr>
              <a:t>	Comunione		</a:t>
            </a:r>
            <a:r>
              <a:rPr lang="it-IT" sz="2800" dirty="0" smtClean="0"/>
              <a:t>								</a:t>
            </a:r>
            <a:r>
              <a:rPr lang="it-IT" sz="2000" dirty="0" smtClean="0"/>
              <a:t>OGMR 84-89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261676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299431"/>
            <a:ext cx="7772400" cy="3022045"/>
          </a:xfrm>
          <a:solidFill>
            <a:schemeClr val="bg2">
              <a:lumMod val="7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prstTxWarp prst="textSlantUp">
              <a:avLst/>
            </a:prstTxWarp>
            <a:noAutofit/>
          </a:bodyPr>
          <a:lstStyle/>
          <a:p>
            <a:r>
              <a:rPr lang="it-IT" sz="3200" i="1" dirty="0" smtClean="0">
                <a:solidFill>
                  <a:srgbClr val="FF0000"/>
                </a:solidFill>
                <a:latin typeface="Avenir Book"/>
                <a:cs typeface="Avenir Book"/>
              </a:rPr>
              <a:t>per </a:t>
            </a:r>
            <a:r>
              <a:rPr lang="it-IT" sz="3200" i="1" dirty="0">
                <a:solidFill>
                  <a:srgbClr val="FF0000"/>
                </a:solidFill>
                <a:latin typeface="Avenir Book"/>
                <a:cs typeface="Avenir Book"/>
              </a:rPr>
              <a:t>la comunione al </a:t>
            </a:r>
            <a:r>
              <a:rPr lang="it-IT" sz="3200" i="1" u="sng" dirty="0">
                <a:solidFill>
                  <a:srgbClr val="FF0000"/>
                </a:solidFill>
                <a:latin typeface="Avenir Book"/>
                <a:cs typeface="Avenir Book"/>
              </a:rPr>
              <a:t>corpo</a:t>
            </a:r>
            <a:r>
              <a:rPr lang="it-IT" sz="3200" i="1" dirty="0">
                <a:solidFill>
                  <a:srgbClr val="FF0000"/>
                </a:solidFill>
                <a:latin typeface="Avenir Book"/>
                <a:cs typeface="Avenir Book"/>
              </a:rPr>
              <a:t> e al sangue di Cristo </a:t>
            </a:r>
            <a:r>
              <a:rPr lang="it-IT" sz="3200" i="1" dirty="0" smtClean="0">
                <a:solidFill>
                  <a:srgbClr val="0D0D0D"/>
                </a:solidFill>
                <a:latin typeface="Avenir Book"/>
                <a:cs typeface="Avenir Book"/>
              </a:rPr>
              <a:t>lo </a:t>
            </a:r>
            <a:r>
              <a:rPr lang="it-IT" sz="3200" i="1" dirty="0">
                <a:solidFill>
                  <a:srgbClr val="0D0D0D"/>
                </a:solidFill>
                <a:latin typeface="Avenir Book"/>
                <a:cs typeface="Avenir Book"/>
              </a:rPr>
              <a:t>spirito Santo </a:t>
            </a:r>
            <a:r>
              <a:rPr lang="it-IT" sz="3200" i="1" dirty="0">
                <a:solidFill>
                  <a:srgbClr val="FF0000"/>
                </a:solidFill>
                <a:latin typeface="Avenir Book"/>
                <a:cs typeface="Avenir Book"/>
              </a:rPr>
              <a:t>ci riunisca in un solo </a:t>
            </a:r>
            <a:r>
              <a:rPr lang="it-IT" sz="3200" i="1" u="sng" dirty="0" smtClean="0">
                <a:solidFill>
                  <a:srgbClr val="FF0000"/>
                </a:solidFill>
                <a:latin typeface="Avenir Book"/>
                <a:cs typeface="Avenir Book"/>
              </a:rPr>
              <a:t>corpo</a:t>
            </a:r>
            <a:r>
              <a:rPr lang="it-IT" sz="3200" i="1" dirty="0" smtClean="0">
                <a:solidFill>
                  <a:srgbClr val="FF0000"/>
                </a:solidFill>
                <a:latin typeface="Avenir Book"/>
                <a:cs typeface="Avenir Book"/>
              </a:rPr>
              <a:t>. </a:t>
            </a:r>
            <a:r>
              <a:rPr lang="it-IT" sz="3200" i="1" dirty="0">
                <a:solidFill>
                  <a:srgbClr val="FF0000"/>
                </a:solidFill>
                <a:latin typeface="Avenir Book"/>
                <a:cs typeface="Avenir Book"/>
              </a:rPr>
              <a:t/>
            </a:r>
            <a:br>
              <a:rPr lang="it-IT" sz="3200" i="1" dirty="0">
                <a:solidFill>
                  <a:srgbClr val="FF0000"/>
                </a:solidFill>
                <a:latin typeface="Avenir Book"/>
                <a:cs typeface="Avenir Book"/>
              </a:rPr>
            </a:br>
            <a:r>
              <a:rPr lang="it-IT" sz="3200" i="1" dirty="0" smtClean="0">
                <a:latin typeface="Avenir Book"/>
                <a:cs typeface="Avenir Book"/>
              </a:rPr>
              <a:t>										</a:t>
            </a:r>
            <a:r>
              <a:rPr lang="it-IT" sz="1600" i="1" dirty="0" smtClean="0">
                <a:latin typeface="Avenir Book"/>
                <a:cs typeface="Avenir Book"/>
              </a:rPr>
              <a:t>(epiclesi sui comunicandi)</a:t>
            </a:r>
            <a:endParaRPr lang="it-IT" sz="1600" dirty="0">
              <a:latin typeface="Avenir Book"/>
              <a:cs typeface="Avenir Book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744563"/>
            <a:ext cx="7772400" cy="1883303"/>
          </a:xfr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prstTxWarp prst="textCurveUp">
              <a:avLst>
                <a:gd name="adj" fmla="val 30473"/>
              </a:avLst>
            </a:prstTxWarp>
            <a:noAutofit/>
          </a:bodyPr>
          <a:lstStyle/>
          <a:p>
            <a:pPr algn="just"/>
            <a:r>
              <a:rPr lang="it-IT" sz="3200" b="1" dirty="0" smtClean="0">
                <a:solidFill>
                  <a:srgbClr val="3366FF"/>
                </a:solidFill>
                <a:latin typeface="+mj-lt"/>
                <a:cs typeface="Arial Unicode MS"/>
              </a:rPr>
              <a:t>Manda o Padre </a:t>
            </a:r>
            <a:r>
              <a:rPr lang="it-IT" sz="3200" b="1" dirty="0" smtClean="0">
                <a:solidFill>
                  <a:srgbClr val="0D0D0D"/>
                </a:solidFill>
                <a:latin typeface="+mj-lt"/>
                <a:cs typeface="Arial Unicode MS"/>
              </a:rPr>
              <a:t>il tuo Spirito </a:t>
            </a:r>
            <a:r>
              <a:rPr lang="it-IT" sz="3200" b="1" dirty="0" smtClean="0">
                <a:solidFill>
                  <a:srgbClr val="3366FF"/>
                </a:solidFill>
                <a:latin typeface="+mj-lt"/>
                <a:cs typeface="Arial Unicode MS"/>
              </a:rPr>
              <a:t>perché questo pane e questo vino diventino il Corpo e Sangue di Cristo 				</a:t>
            </a:r>
            <a:r>
              <a:rPr lang="it-IT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rial Unicode MS"/>
              </a:rPr>
              <a:t>(epiclesi sui doni)</a:t>
            </a:r>
            <a:endParaRPr lang="it-IT" sz="16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43327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23378"/>
            <a:ext cx="8229600" cy="1328533"/>
          </a:xfr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b="1" dirty="0"/>
              <a:t>Il fine proprio del corpo eucaristico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è </a:t>
            </a:r>
            <a:r>
              <a:rPr lang="it-IT" b="1" dirty="0"/>
              <a:t>formare il corpo ecclesiale</a:t>
            </a:r>
            <a:r>
              <a:rPr lang="it-IT" baseline="30000" dirty="0"/>
              <a:t>.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007282" y="2671664"/>
            <a:ext cx="7021774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i="1" dirty="0"/>
              <a:t>“siate ciò che vedete e ricevete ciò che siete</a:t>
            </a:r>
            <a:r>
              <a:rPr lang="it-IT" sz="2400" i="1" dirty="0" smtClean="0"/>
              <a:t>”</a:t>
            </a:r>
            <a:r>
              <a:rPr lang="it-IT" sz="2400" i="1" dirty="0"/>
              <a:t> </a:t>
            </a:r>
            <a:r>
              <a:rPr lang="it-IT" i="1" dirty="0" smtClean="0"/>
              <a:t>(S. Agostino)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4569568"/>
            <a:ext cx="8583791" cy="6131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prstTxWarp prst="textFadeUp">
              <a:avLst>
                <a:gd name="adj" fmla="val 4646"/>
              </a:avLst>
            </a:prstTxWarp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Si fa la comunione per essere Chiesa-</a:t>
            </a:r>
            <a:r>
              <a:rPr lang="it-IT" sz="2800" b="1" dirty="0" smtClean="0">
                <a:solidFill>
                  <a:srgbClr val="FF0000"/>
                </a:solidFill>
              </a:rPr>
              <a:t>comunione</a:t>
            </a:r>
            <a:endParaRPr lang="it-IT" sz="2800" baseline="30000" dirty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8568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>
                <a:solidFill>
                  <a:srgbClr val="22FF11"/>
                </a:solidFill>
                <a:latin typeface="Big Caslon"/>
                <a:cs typeface="Big Caslon"/>
              </a:rPr>
              <a:t>RITI DI CONCLUSIONE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124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400" i="1" dirty="0">
                <a:latin typeface="Bodoni 72 Book"/>
                <a:cs typeface="Bodoni 72 Book"/>
              </a:rPr>
              <a:t>E partirono senz’indugio e fecero ritorno a Gerusalemme, dove … riferirono ciò che era accaduto lungo la via e come l’avevano riconosciuto nello spezzare il pane</a:t>
            </a:r>
            <a:r>
              <a:rPr lang="it-IT" sz="1600" i="1" dirty="0" smtClean="0">
                <a:latin typeface="Bodoni 72 Book"/>
                <a:cs typeface="Bodoni 72 Book"/>
              </a:rPr>
              <a:t>.                                                            </a:t>
            </a:r>
            <a:r>
              <a:rPr lang="it-IT" sz="1600" i="1" dirty="0">
                <a:latin typeface="Bodoni 72 Book"/>
                <a:cs typeface="Bodoni 72 Book"/>
              </a:rPr>
              <a:t>(Lc 24,33-35</a:t>
            </a:r>
            <a:r>
              <a:rPr lang="it-IT" sz="1600" i="1" dirty="0" smtClean="0">
                <a:latin typeface="Bodoni 72 Book"/>
                <a:cs typeface="Bodoni 72 Book"/>
              </a:rPr>
              <a:t>)</a:t>
            </a:r>
          </a:p>
          <a:p>
            <a:pPr marL="0" indent="0" algn="just">
              <a:buNone/>
            </a:pPr>
            <a:endParaRPr lang="it-IT" sz="1600" i="1" dirty="0">
              <a:latin typeface="Bodoni 72 Book"/>
              <a:cs typeface="Bodoni 72 Book"/>
            </a:endParaRPr>
          </a:p>
          <a:p>
            <a:pPr marL="0" indent="0" algn="just">
              <a:buNone/>
            </a:pPr>
            <a:endParaRPr lang="it-IT" sz="1600" i="1" dirty="0">
              <a:latin typeface="Bodoni 72 Book"/>
              <a:cs typeface="Bodoni 72 Book"/>
            </a:endParaRPr>
          </a:p>
          <a:p>
            <a:pPr marL="0" indent="0" algn="ctr">
              <a:buNone/>
            </a:pPr>
            <a:r>
              <a:rPr lang="it-IT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ig Caslon"/>
                <a:cs typeface="Big Caslon"/>
              </a:rPr>
              <a:t>I </a:t>
            </a:r>
            <a:r>
              <a:rPr lang="it-IT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ig Caslon"/>
                <a:cs typeface="Big Caslon"/>
              </a:rPr>
              <a:t>discepoli</a:t>
            </a:r>
            <a:r>
              <a:rPr lang="it-IT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ig Caslon"/>
                <a:cs typeface="Big Caslon"/>
              </a:rPr>
              <a:t> di Emmaus diventano apostoli</a:t>
            </a:r>
            <a:r>
              <a:rPr lang="it-IT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Big Caslon"/>
                <a:cs typeface="Big Caslon"/>
              </a:rPr>
              <a:t>.</a:t>
            </a:r>
          </a:p>
          <a:p>
            <a:pPr marL="0" indent="0">
              <a:buNone/>
            </a:pPr>
            <a:endParaRPr lang="it-IT" i="1" baseline="30000" dirty="0" smtClean="0"/>
          </a:p>
          <a:p>
            <a:pPr marL="0" indent="0">
              <a:buNone/>
            </a:pPr>
            <a:endParaRPr lang="it-IT" i="1" baseline="30000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-1" y="4248383"/>
            <a:ext cx="9144001" cy="26096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prstTxWarp prst="textArchUpPour">
              <a:avLst>
                <a:gd name="adj1" fmla="val 8738817"/>
                <a:gd name="adj2" fmla="val 41369"/>
              </a:avLst>
            </a:prstTxWarp>
            <a:spAutoFit/>
          </a:bodyPr>
          <a:lstStyle/>
          <a:p>
            <a:pPr algn="ctr"/>
            <a:r>
              <a:rPr lang="it-IT" sz="3600" b="1" spc="300" baseline="300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merican Typewriter"/>
                <a:cs typeface="American Typewriter"/>
              </a:rPr>
              <a:t>La comunione diventa missione </a:t>
            </a:r>
            <a:endParaRPr lang="it-IT" sz="36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merican Typewriter"/>
              <a:cs typeface="American Typewriter"/>
            </a:endParaRP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8778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2861454"/>
            <a:ext cx="7772400" cy="290752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sz="2400" dirty="0"/>
              <a:t>➫ il Signore Gesù, morto e risorto, non </a:t>
            </a:r>
            <a:r>
              <a:rPr lang="it-IT" sz="2400" dirty="0" smtClean="0"/>
              <a:t>PUO’ più </a:t>
            </a:r>
            <a:r>
              <a:rPr lang="it-IT" sz="2400" dirty="0"/>
              <a:t>rendersi visibile come </a:t>
            </a:r>
            <a:r>
              <a:rPr lang="it-IT" sz="2400" dirty="0" smtClean="0"/>
              <a:t>prima. </a:t>
            </a:r>
            <a:r>
              <a:rPr lang="it-IT" sz="2400" dirty="0"/>
              <a:t>Ma </a:t>
            </a:r>
            <a:r>
              <a:rPr lang="it-IT" sz="2400" dirty="0" smtClean="0"/>
              <a:t>è </a:t>
            </a:r>
            <a:r>
              <a:rPr lang="it-IT" sz="2400" dirty="0"/>
              <a:t>ben vivo e presente ai suoi discepoli....</a:t>
            </a:r>
            <a:br>
              <a:rPr lang="it-IT" sz="2400" dirty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➫ </a:t>
            </a:r>
            <a:r>
              <a:rPr lang="it-IT" sz="2400" dirty="0"/>
              <a:t>...e non </a:t>
            </a:r>
            <a:r>
              <a:rPr lang="it-IT" sz="2400" dirty="0" smtClean="0"/>
              <a:t>scompare </a:t>
            </a:r>
            <a:r>
              <a:rPr lang="it-IT" sz="2400" dirty="0"/>
              <a:t>dai loro occhi senza aver prima fatto loro conoscere </a:t>
            </a:r>
            <a:r>
              <a:rPr lang="it-IT" sz="2400" dirty="0" smtClean="0"/>
              <a:t>la propria </a:t>
            </a:r>
            <a:r>
              <a:rPr lang="it-IT" sz="2400" dirty="0"/>
              <a:t>presenza nascosta nel segno sacramentale dell’Eucaristia e della frazione </a:t>
            </a:r>
            <a:r>
              <a:rPr lang="es-ES_tradnl" sz="2400" dirty="0" smtClean="0"/>
              <a:t> </a:t>
            </a:r>
            <a:r>
              <a:rPr lang="es-ES_tradnl" sz="2400" dirty="0"/>
              <a:t>del </a:t>
            </a:r>
            <a:r>
              <a:rPr lang="es-ES_tradnl" sz="2400" dirty="0" err="1"/>
              <a:t>pane</a:t>
            </a:r>
            <a:r>
              <a:rPr lang="es-ES_tradnl" sz="2400" dirty="0"/>
              <a:t>. </a:t>
            </a:r>
            <a:br>
              <a:rPr lang="es-ES_tradnl" sz="2400" dirty="0"/>
            </a:br>
            <a:endParaRPr lang="it-IT" sz="24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875956"/>
            <a:ext cx="7772400" cy="119713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it-IT" sz="4800" dirty="0" smtClean="0">
                <a:solidFill>
                  <a:srgbClr val="FB4008"/>
                </a:solidFill>
              </a:rPr>
              <a:t>I discepoli </a:t>
            </a:r>
            <a:r>
              <a:rPr lang="it-IT" sz="4800" dirty="0">
                <a:solidFill>
                  <a:srgbClr val="FB4008"/>
                </a:solidFill>
              </a:rPr>
              <a:t>di Emmaus </a:t>
            </a:r>
            <a:r>
              <a:rPr lang="it-IT" sz="2800" dirty="0">
                <a:solidFill>
                  <a:srgbClr val="FB4008"/>
                </a:solidFill>
              </a:rPr>
              <a:t>(Lc. 24,13-35)</a:t>
            </a:r>
          </a:p>
        </p:txBody>
      </p:sp>
    </p:spTree>
    <p:extLst>
      <p:ext uri="{BB962C8B-B14F-4D97-AF65-F5344CB8AC3E}">
        <p14:creationId xmlns:p14="http://schemas.microsoft.com/office/powerpoint/2010/main" val="3135256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948951"/>
            <a:ext cx="7772400" cy="512433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it-IT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Lo spezzare il pane, </a:t>
            </a:r>
          </a:p>
          <a:p>
            <a:pPr algn="ctr"/>
            <a:r>
              <a:rPr lang="it-IT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per </a:t>
            </a:r>
            <a:r>
              <a:rPr lang="it-IT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iniziativa </a:t>
            </a:r>
            <a:r>
              <a:rPr lang="it-IT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di </a:t>
            </a:r>
            <a:r>
              <a:rPr lang="it-IT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Cristo, </a:t>
            </a:r>
            <a:endParaRPr lang="it-IT" sz="4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venir Book"/>
              <a:cs typeface="Avenir Book"/>
            </a:endParaRPr>
          </a:p>
          <a:p>
            <a:pPr algn="ctr"/>
            <a:r>
              <a:rPr lang="it-IT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d</a:t>
            </a:r>
            <a:r>
              <a:rPr lang="it-IT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iventa il </a:t>
            </a:r>
            <a:r>
              <a:rPr lang="it-IT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luogo </a:t>
            </a:r>
            <a:endParaRPr lang="it-IT" sz="4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venir Book"/>
              <a:cs typeface="Avenir Book"/>
            </a:endParaRPr>
          </a:p>
          <a:p>
            <a:pPr algn="ctr"/>
            <a:r>
              <a:rPr lang="it-IT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dove </a:t>
            </a:r>
            <a:r>
              <a:rPr lang="it-IT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Gesù manifesta </a:t>
            </a:r>
            <a:endParaRPr lang="it-IT" sz="4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venir Book"/>
              <a:cs typeface="Avenir Book"/>
            </a:endParaRPr>
          </a:p>
          <a:p>
            <a:pPr algn="ctr"/>
            <a:r>
              <a:rPr lang="it-IT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ai </a:t>
            </a:r>
            <a:r>
              <a:rPr lang="it-IT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suoi discepoli </a:t>
            </a:r>
            <a:endParaRPr lang="it-IT" sz="4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venir Book"/>
              <a:cs typeface="Avenir Book"/>
            </a:endParaRPr>
          </a:p>
          <a:p>
            <a:pPr algn="ctr"/>
            <a:r>
              <a:rPr lang="it-IT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la </a:t>
            </a:r>
            <a:r>
              <a:rPr lang="it-IT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sua presenza di Risorto </a:t>
            </a:r>
            <a:endParaRPr lang="it-IT" sz="4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venir Book"/>
              <a:cs typeface="Avenir Book"/>
            </a:endParaRPr>
          </a:p>
          <a:p>
            <a:pPr algn="ctr"/>
            <a:r>
              <a:rPr lang="it-IT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e </a:t>
            </a:r>
            <a:r>
              <a:rPr lang="it-IT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venir Book"/>
                <a:cs typeface="Avenir Book"/>
              </a:rPr>
              <a:t>la sua opera di Salvatore. </a:t>
            </a:r>
          </a:p>
        </p:txBody>
      </p:sp>
    </p:spTree>
    <p:extLst>
      <p:ext uri="{BB962C8B-B14F-4D97-AF65-F5344CB8AC3E}">
        <p14:creationId xmlns:p14="http://schemas.microsoft.com/office/powerpoint/2010/main" val="982196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613171"/>
            <a:ext cx="7772400" cy="429218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6000" i="1" dirty="0" smtClean="0">
                <a:solidFill>
                  <a:srgbClr val="3366FF"/>
                </a:solidFill>
              </a:rPr>
              <a:t>riunione</a:t>
            </a:r>
          </a:p>
          <a:p>
            <a:pPr algn="ctr"/>
            <a:r>
              <a:rPr lang="it-IT" sz="6000" i="1" dirty="0" smtClean="0">
                <a:solidFill>
                  <a:srgbClr val="FB4008"/>
                </a:solidFill>
              </a:rPr>
              <a:t> </a:t>
            </a:r>
            <a:r>
              <a:rPr lang="it-IT" sz="6000" i="1" dirty="0">
                <a:solidFill>
                  <a:srgbClr val="FB4008"/>
                </a:solidFill>
              </a:rPr>
              <a:t>liturgia della </a:t>
            </a:r>
            <a:r>
              <a:rPr lang="it-IT" sz="6000" i="1" dirty="0" smtClean="0">
                <a:solidFill>
                  <a:srgbClr val="FB4008"/>
                </a:solidFill>
              </a:rPr>
              <a:t>parola</a:t>
            </a:r>
          </a:p>
          <a:p>
            <a:pPr algn="ctr"/>
            <a:r>
              <a:rPr lang="it-IT" sz="6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liturgia </a:t>
            </a:r>
            <a:r>
              <a:rPr lang="it-IT" sz="6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 </a:t>
            </a:r>
            <a:r>
              <a:rPr lang="it-IT" sz="6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sacramento </a:t>
            </a:r>
            <a:endParaRPr lang="it-IT" sz="6000" b="1" baseline="30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348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prstTxWarp prst="textTriangleInverted">
              <a:avLst/>
            </a:prstTxWarp>
            <a:normAutofit/>
          </a:bodyPr>
          <a:lstStyle/>
          <a:p>
            <a:r>
              <a:rPr lang="it-IT" sz="2800" i="1" dirty="0" smtClean="0">
                <a:latin typeface="Avenir Book"/>
                <a:cs typeface="Avenir Book"/>
              </a:rPr>
              <a:t>« Questo </a:t>
            </a:r>
            <a:r>
              <a:rPr lang="it-IT" sz="2800" i="1" dirty="0">
                <a:latin typeface="Avenir Book"/>
                <a:cs typeface="Avenir Book"/>
              </a:rPr>
              <a:t>è il sangue dell'alleanza che </a:t>
            </a:r>
            <a:r>
              <a:rPr lang="it-IT" sz="2800" i="1" dirty="0" err="1">
                <a:latin typeface="Avenir Book"/>
                <a:cs typeface="Avenir Book"/>
              </a:rPr>
              <a:t>Jahvè</a:t>
            </a:r>
            <a:r>
              <a:rPr lang="it-IT" sz="2800" i="1" dirty="0">
                <a:latin typeface="Avenir Book"/>
                <a:cs typeface="Avenir Book"/>
              </a:rPr>
              <a:t> ha concluso con </a:t>
            </a:r>
            <a:r>
              <a:rPr lang="it-IT" sz="2800" i="1" dirty="0" smtClean="0">
                <a:latin typeface="Avenir Book"/>
                <a:cs typeface="Avenir Book"/>
              </a:rPr>
              <a:t>voi </a:t>
            </a:r>
            <a:r>
              <a:rPr lang="it-IT" sz="2800" baseline="30000" dirty="0" smtClean="0">
                <a:latin typeface="Avenir Book"/>
                <a:cs typeface="Avenir Book"/>
              </a:rPr>
              <a:t>»  (Mosè)</a:t>
            </a:r>
            <a:endParaRPr lang="it-IT" sz="2800" dirty="0">
              <a:latin typeface="Avenir Book"/>
              <a:cs typeface="Avenir Book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21162" y="802960"/>
            <a:ext cx="8715176" cy="1722711"/>
          </a:xfrm>
        </p:spPr>
        <p:txBody>
          <a:bodyPr>
            <a:prstTxWarp prst="textTriangle">
              <a:avLst/>
            </a:prstTxWarp>
            <a:noAutofit/>
          </a:bodyPr>
          <a:lstStyle/>
          <a:p>
            <a:pPr algn="ctr"/>
            <a:r>
              <a:rPr lang="it-IT" sz="4400" baseline="30000" dirty="0">
                <a:solidFill>
                  <a:srgbClr val="0D0D0D"/>
                </a:solidFill>
                <a:latin typeface="Bodoni 72 Book"/>
                <a:cs typeface="Bodoni 72 Book"/>
              </a:rPr>
              <a:t>«</a:t>
            </a:r>
            <a:r>
              <a:rPr lang="it-IT" sz="4400" i="1" baseline="30000" dirty="0">
                <a:solidFill>
                  <a:srgbClr val="0D0D0D"/>
                </a:solidFill>
                <a:latin typeface="Bodoni 72 Book"/>
                <a:cs typeface="Bodoni 72 Book"/>
              </a:rPr>
              <a:t>Questo è il sangue della nuova alleanza</a:t>
            </a:r>
            <a:r>
              <a:rPr lang="it-IT" sz="4400" baseline="30000" dirty="0" smtClean="0">
                <a:solidFill>
                  <a:srgbClr val="0D0D0D"/>
                </a:solidFill>
                <a:latin typeface="Bodoni 72 Book"/>
                <a:cs typeface="Bodoni 72 Book"/>
              </a:rPr>
              <a:t>» </a:t>
            </a:r>
            <a:r>
              <a:rPr lang="it-IT" sz="2800" baseline="30000" dirty="0" smtClean="0">
                <a:solidFill>
                  <a:srgbClr val="0D0D0D"/>
                </a:solidFill>
                <a:latin typeface="Bodoni 72 Book"/>
                <a:cs typeface="Bodoni 72 Book"/>
              </a:rPr>
              <a:t>(Gesù)</a:t>
            </a:r>
            <a:endParaRPr lang="it-IT" sz="2800" baseline="30000" dirty="0">
              <a:solidFill>
                <a:srgbClr val="0D0D0D"/>
              </a:solidFill>
              <a:latin typeface="Bodoni 72 Book"/>
              <a:cs typeface="Bodoni 72 Book"/>
            </a:endParaRPr>
          </a:p>
        </p:txBody>
      </p:sp>
    </p:spTree>
    <p:extLst>
      <p:ext uri="{BB962C8B-B14F-4D97-AF65-F5344CB8AC3E}">
        <p14:creationId xmlns:p14="http://schemas.microsoft.com/office/powerpoint/2010/main" val="2124687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 rot="592484">
            <a:off x="1159738" y="1270531"/>
            <a:ext cx="6137251" cy="8002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 celebrazione dell'alleanza sul Sinai</a:t>
            </a:r>
          </a:p>
          <a:p>
            <a:endParaRPr lang="it-IT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79555" y="2876053"/>
            <a:ext cx="8569193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La celebrazione della nuova alleanza</a:t>
            </a:r>
          </a:p>
          <a:p>
            <a:endParaRPr lang="it-IT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 rot="20565478">
            <a:off x="1136582" y="4552327"/>
            <a:ext cx="8055259" cy="9848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it-IT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La messa della comunità cristiana</a:t>
            </a:r>
          </a:p>
          <a:p>
            <a:endParaRPr lang="it-IT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9905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400" baseline="30000" dirty="0">
                <a:solidFill>
                  <a:schemeClr val="accent5">
                    <a:lumMod val="75000"/>
                  </a:schemeClr>
                </a:solidFill>
                <a:latin typeface="Avenir Book"/>
                <a:cs typeface="Avenir Book"/>
              </a:rPr>
              <a:t>«</a:t>
            </a:r>
            <a:r>
              <a:rPr lang="it-IT" sz="2400" i="1" baseline="30000" dirty="0">
                <a:solidFill>
                  <a:schemeClr val="accent5">
                    <a:lumMod val="75000"/>
                  </a:schemeClr>
                </a:solidFill>
                <a:latin typeface="Avenir Book"/>
                <a:cs typeface="Avenir Book"/>
              </a:rPr>
              <a:t>Le due parti che costituiscono in certo modo la messa, cioè la liturgia della Parola e la liturgia eucaristica, sono congiunte tra di loro così strettamente da formare un solo atto di culto</a:t>
            </a:r>
            <a:r>
              <a:rPr lang="it-IT" sz="2400" baseline="30000" dirty="0">
                <a:solidFill>
                  <a:schemeClr val="accent5">
                    <a:lumMod val="75000"/>
                  </a:schemeClr>
                </a:solidFill>
                <a:latin typeface="Avenir Book"/>
                <a:cs typeface="Avenir Book"/>
              </a:rPr>
              <a:t>» (SC 56).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087693"/>
            <a:ext cx="3615721" cy="175191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dirty="0" smtClean="0">
                <a:effectLst>
                  <a:reflection stA="50000" endPos="75000" dist="12700" dir="5400000" sy="-100000" algn="bl" rotWithShape="0"/>
                </a:effectLst>
              </a:rPr>
              <a:t>Proclamazione della Parola</a:t>
            </a:r>
            <a:endParaRPr lang="it-IT" sz="3600" dirty="0">
              <a:effectLst>
                <a:reflection stA="50000" endPos="75000" dist="12700" dir="5400000" sy="-100000" algn="bl" rotWithShape="0"/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3839603"/>
            <a:ext cx="3322463" cy="202929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dirty="0" smtClean="0">
                <a:effectLst>
                  <a:reflection stA="50000" endPos="75000" dist="12700" dir="5400000" sy="-100000" algn="bl" rotWithShape="0"/>
                </a:effectLst>
              </a:rPr>
              <a:t>Sacrificio dell’Alleanza</a:t>
            </a:r>
            <a:endParaRPr lang="it-IT" sz="3600" dirty="0">
              <a:effectLst>
                <a:reflection stA="50000" endPos="75000" dist="127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38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>
                <a:solidFill>
                  <a:srgbClr val="22FF11"/>
                </a:solidFill>
                <a:latin typeface="Big Caslon"/>
                <a:cs typeface="Big Caslon"/>
              </a:rPr>
              <a:t>RITI DI INTRODUZIONE</a:t>
            </a:r>
            <a:endParaRPr lang="it-IT" dirty="0">
              <a:solidFill>
                <a:srgbClr val="22FF11"/>
              </a:solidFill>
              <a:latin typeface="Big Caslon"/>
              <a:cs typeface="Big Caslon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058" y="1766511"/>
            <a:ext cx="8229600" cy="4627964"/>
          </a:xfr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it-IT" sz="4800" baseline="30000" dirty="0" smtClean="0"/>
          </a:p>
          <a:p>
            <a:pPr marL="0" indent="0" algn="ctr">
              <a:buNone/>
            </a:pPr>
            <a:r>
              <a:rPr lang="it-IT" sz="4800" baseline="30000" dirty="0" smtClean="0"/>
              <a:t>«</a:t>
            </a:r>
            <a:r>
              <a:rPr lang="it-IT" sz="4800" i="1" baseline="30000" dirty="0" smtClean="0"/>
              <a:t>scopo </a:t>
            </a:r>
            <a:r>
              <a:rPr lang="it-IT" sz="4800" i="1" baseline="30000" dirty="0"/>
              <a:t>di questi riti è che i fedeli, </a:t>
            </a:r>
            <a:endParaRPr lang="it-IT" sz="4800" i="1" baseline="30000" dirty="0" smtClean="0"/>
          </a:p>
          <a:p>
            <a:pPr marL="0" indent="0" algn="ctr">
              <a:buNone/>
            </a:pPr>
            <a:r>
              <a:rPr lang="it-IT" sz="4800" i="1" baseline="30000" dirty="0" smtClean="0"/>
              <a:t>riuniti </a:t>
            </a:r>
            <a:r>
              <a:rPr lang="it-IT" sz="4800" i="1" baseline="30000" dirty="0"/>
              <a:t>insieme, </a:t>
            </a:r>
          </a:p>
          <a:p>
            <a:pPr marL="0" indent="0" algn="ctr">
              <a:buNone/>
            </a:pPr>
            <a:r>
              <a:rPr lang="it-IT" sz="4800" i="1" baseline="30000" dirty="0" smtClean="0"/>
              <a:t>formino </a:t>
            </a:r>
            <a:r>
              <a:rPr lang="it-IT" sz="4800" i="1" baseline="30000" dirty="0"/>
              <a:t>una comunità</a:t>
            </a:r>
            <a:r>
              <a:rPr lang="it-IT" sz="4800" baseline="30000" dirty="0"/>
              <a:t> </a:t>
            </a:r>
            <a:endParaRPr lang="it-IT" sz="4800" baseline="30000" dirty="0" smtClean="0"/>
          </a:p>
          <a:p>
            <a:pPr marL="0" indent="0" algn="ctr">
              <a:buNone/>
            </a:pPr>
            <a:r>
              <a:rPr lang="it-IT" sz="4800" i="1" baseline="30000" dirty="0" smtClean="0"/>
              <a:t>e </a:t>
            </a:r>
            <a:r>
              <a:rPr lang="it-IT" sz="4800" i="1" baseline="30000" dirty="0"/>
              <a:t>si dispongano </a:t>
            </a:r>
          </a:p>
          <a:p>
            <a:pPr marL="0" indent="0" algn="ctr">
              <a:buNone/>
            </a:pPr>
            <a:r>
              <a:rPr lang="it-IT" sz="4800" i="1" baseline="30000" dirty="0" smtClean="0"/>
              <a:t>ad </a:t>
            </a:r>
            <a:r>
              <a:rPr lang="it-IT" sz="4800" i="1" baseline="30000" dirty="0"/>
              <a:t>ascoltare con fede la Parola di </a:t>
            </a:r>
            <a:r>
              <a:rPr lang="it-IT" sz="4800" i="1" baseline="30000" dirty="0" smtClean="0"/>
              <a:t>Dio</a:t>
            </a:r>
          </a:p>
          <a:p>
            <a:pPr marL="0" indent="0" algn="ctr">
              <a:buNone/>
            </a:pPr>
            <a:r>
              <a:rPr lang="it-IT" sz="4800" i="1" baseline="30000" dirty="0" smtClean="0"/>
              <a:t> </a:t>
            </a:r>
            <a:r>
              <a:rPr lang="it-IT" sz="4800" i="1" baseline="30000" dirty="0"/>
              <a:t>e a celebrare degnamente </a:t>
            </a:r>
            <a:r>
              <a:rPr lang="it-IT" sz="4800" i="1" baseline="30000" dirty="0" smtClean="0"/>
              <a:t>l'Eucaristia»</a:t>
            </a:r>
            <a:r>
              <a:rPr lang="it-IT" sz="4800" baseline="30000" dirty="0" smtClean="0"/>
              <a:t>.</a:t>
            </a:r>
          </a:p>
          <a:p>
            <a:pPr marL="0" indent="0" algn="ctr">
              <a:buNone/>
            </a:pPr>
            <a:r>
              <a:rPr lang="it-IT" sz="2200" dirty="0" smtClean="0"/>
              <a:t>(OGMR 48)</a:t>
            </a:r>
            <a:endParaRPr lang="it-IT" sz="2200" dirty="0"/>
          </a:p>
          <a:p>
            <a:pPr algn="ctr"/>
            <a:endParaRPr lang="it-IT" sz="4800" baseline="30000" dirty="0"/>
          </a:p>
        </p:txBody>
      </p:sp>
    </p:spTree>
    <p:extLst>
      <p:ext uri="{BB962C8B-B14F-4D97-AF65-F5344CB8AC3E}">
        <p14:creationId xmlns:p14="http://schemas.microsoft.com/office/powerpoint/2010/main" val="3987364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3128" y="1897902"/>
            <a:ext cx="7912270" cy="41549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22FF11"/>
                </a:solidFill>
              </a:rPr>
              <a:t>CANTO DI INGRESSO (INTROITO)</a:t>
            </a:r>
            <a:r>
              <a:rPr lang="it-IT" sz="2400" dirty="0" smtClean="0"/>
              <a:t>				</a:t>
            </a:r>
            <a:r>
              <a:rPr lang="it-IT" sz="1600" dirty="0" smtClean="0"/>
              <a:t>OGMR 47-48</a:t>
            </a:r>
            <a:r>
              <a:rPr lang="it-IT" sz="2400" dirty="0" smtClean="0"/>
              <a:t>		</a:t>
            </a:r>
          </a:p>
          <a:p>
            <a:endParaRPr lang="it-IT" sz="2400" dirty="0"/>
          </a:p>
          <a:p>
            <a:r>
              <a:rPr lang="it-IT" sz="2400" dirty="0" smtClean="0">
                <a:solidFill>
                  <a:srgbClr val="008000"/>
                </a:solidFill>
              </a:rPr>
              <a:t>	SALUTO ALL’ALTARE </a:t>
            </a:r>
          </a:p>
          <a:p>
            <a:r>
              <a:rPr lang="it-IT" sz="2400" dirty="0">
                <a:solidFill>
                  <a:srgbClr val="008000"/>
                </a:solidFill>
              </a:rPr>
              <a:t>	</a:t>
            </a:r>
            <a:r>
              <a:rPr lang="it-IT" sz="2400" dirty="0" smtClean="0">
                <a:solidFill>
                  <a:srgbClr val="008000"/>
                </a:solidFill>
              </a:rPr>
              <a:t>	E AL POPOLO RADUNATO</a:t>
            </a:r>
            <a:r>
              <a:rPr lang="it-IT" sz="2400" dirty="0">
                <a:solidFill>
                  <a:srgbClr val="008000"/>
                </a:solidFill>
              </a:rPr>
              <a:t> </a:t>
            </a:r>
            <a:r>
              <a:rPr lang="it-IT" sz="2400" dirty="0" smtClean="0">
                <a:solidFill>
                  <a:srgbClr val="008000"/>
                </a:solidFill>
              </a:rPr>
              <a:t>	</a:t>
            </a:r>
            <a:r>
              <a:rPr lang="it-IT" sz="2400" dirty="0" smtClean="0"/>
              <a:t> 		</a:t>
            </a:r>
            <a:r>
              <a:rPr lang="it-IT" sz="1600" dirty="0" smtClean="0"/>
              <a:t>OGMR 49-50</a:t>
            </a:r>
          </a:p>
          <a:p>
            <a:endParaRPr lang="it-IT" sz="1600" dirty="0"/>
          </a:p>
          <a:p>
            <a:r>
              <a:rPr lang="it-IT" sz="2400" dirty="0" smtClean="0">
                <a:solidFill>
                  <a:schemeClr val="accent6">
                    <a:lumMod val="75000"/>
                  </a:schemeClr>
                </a:solidFill>
              </a:rPr>
              <a:t>			ATTO PENITENZIALE	</a:t>
            </a:r>
            <a:r>
              <a:rPr lang="it-IT" sz="2400" dirty="0" smtClean="0"/>
              <a:t>			</a:t>
            </a:r>
            <a:r>
              <a:rPr lang="it-IT" sz="1600" dirty="0" smtClean="0"/>
              <a:t>OGMR 51  </a:t>
            </a:r>
          </a:p>
          <a:p>
            <a:endParaRPr lang="it-IT" sz="1600" dirty="0" smtClean="0"/>
          </a:p>
          <a:p>
            <a:r>
              <a:rPr lang="it-IT" sz="2400" dirty="0" smtClean="0">
                <a:solidFill>
                  <a:schemeClr val="accent5">
                    <a:lumMod val="75000"/>
                  </a:schemeClr>
                </a:solidFill>
              </a:rPr>
              <a:t>			    KYRIE ELEISON		</a:t>
            </a:r>
            <a:r>
              <a:rPr lang="it-IT" sz="2400" dirty="0" smtClean="0"/>
              <a:t>			</a:t>
            </a:r>
            <a:r>
              <a:rPr lang="it-IT" sz="1600" dirty="0" smtClean="0"/>
              <a:t>OGMR 52</a:t>
            </a:r>
          </a:p>
          <a:p>
            <a:endParaRPr lang="it-IT" sz="2400" dirty="0"/>
          </a:p>
          <a:p>
            <a:r>
              <a:rPr lang="it-IT" sz="2400" dirty="0" smtClean="0">
                <a:solidFill>
                  <a:srgbClr val="FF0000"/>
                </a:solidFill>
              </a:rPr>
              <a:t>				GLORIA	</a:t>
            </a:r>
            <a:r>
              <a:rPr lang="it-IT" sz="2400" dirty="0" smtClean="0"/>
              <a:t>					</a:t>
            </a:r>
            <a:r>
              <a:rPr lang="it-IT" sz="1600" dirty="0" smtClean="0"/>
              <a:t>OGMR 53</a:t>
            </a:r>
          </a:p>
          <a:p>
            <a:endParaRPr lang="it-IT" sz="1600" dirty="0"/>
          </a:p>
          <a:p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>					COLLETTA		</a:t>
            </a:r>
            <a:r>
              <a:rPr lang="it-IT" sz="2400" dirty="0" smtClean="0"/>
              <a:t>			</a:t>
            </a:r>
            <a:r>
              <a:rPr lang="it-IT" sz="1600" dirty="0" smtClean="0"/>
              <a:t>OGMR 54</a:t>
            </a:r>
            <a:endParaRPr lang="it-IT" sz="2400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481743" y="992749"/>
            <a:ext cx="8452407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prstTxWarp prst="textInflat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it-IT" sz="2800" dirty="0" smtClean="0">
                <a:latin typeface="American Typewriter"/>
                <a:cs typeface="American Typewriter"/>
              </a:rPr>
              <a:t>LE SINGOLE PARTI DEI RITI DI INTRODUZIONE</a:t>
            </a:r>
            <a:endParaRPr lang="it-IT" sz="2800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843280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494</Words>
  <Application>Microsoft Macintosh PowerPoint</Application>
  <PresentationFormat>Presentazione su schermo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LA CELEBRAZIONE CRISTIANA  IL LUOGO DOVE  DIO AGISCE OGGI</vt:lpstr>
      <vt:lpstr>➫ il Signore Gesù, morto e risorto, non PUO’ più rendersi visibile come prima. Ma è ben vivo e presente ai suoi discepoli....  ➫ ...e non scompare dai loro occhi senza aver prima fatto loro conoscere la propria presenza nascosta nel segno sacramentale dell’Eucaristia e della frazione  del pane.  </vt:lpstr>
      <vt:lpstr>Presentazione di PowerPoint</vt:lpstr>
      <vt:lpstr>Presentazione di PowerPoint</vt:lpstr>
      <vt:lpstr>« Questo è il sangue dell'alleanza che Jahvè ha concluso con voi »  (Mosè)</vt:lpstr>
      <vt:lpstr>Presentazione di PowerPoint</vt:lpstr>
      <vt:lpstr>«Le due parti che costituiscono in certo modo la messa, cioè la liturgia della Parola e la liturgia eucaristica, sono congiunte tra di loro così strettamente da formare un solo atto di culto» (SC 56).</vt:lpstr>
      <vt:lpstr>RITI DI INTRODUZIONE</vt:lpstr>
      <vt:lpstr>Presentazione di PowerPoint</vt:lpstr>
      <vt:lpstr>LA LITURGIA DELLA PAROLA</vt:lpstr>
      <vt:lpstr>LE SINGOLE PARTI DELLA LITURGIA DELLA PAROLA </vt:lpstr>
      <vt:lpstr>LA LITURGIA EUCARISTICA</vt:lpstr>
      <vt:lpstr>LE  SINGOLE  PARTI  DELLA LITURGIA EUCARISTICA</vt:lpstr>
      <vt:lpstr>per la comunione al corpo e al sangue di Cristo lo spirito Santo ci riunisca in un solo corpo.            (epiclesi sui comunicandi)</vt:lpstr>
      <vt:lpstr>Il fine proprio del corpo eucaristico  è formare il corpo ecclesiale.</vt:lpstr>
      <vt:lpstr>RITI DI CONCLUSIONE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CELEBRAZIONE CRISTIANA  IL LUOGO DOVE  DIO AGISCE OGGI</dc:title>
  <dc:creator>P R</dc:creator>
  <cp:lastModifiedBy>P R</cp:lastModifiedBy>
  <cp:revision>18</cp:revision>
  <dcterms:created xsi:type="dcterms:W3CDTF">2015-08-27T13:51:26Z</dcterms:created>
  <dcterms:modified xsi:type="dcterms:W3CDTF">2015-08-27T18:38:15Z</dcterms:modified>
</cp:coreProperties>
</file>