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FF0F"/>
    <a:srgbClr val="4FFF3E"/>
    <a:srgbClr val="F931FF"/>
    <a:srgbClr val="FFF132"/>
    <a:srgbClr val="2C32FF"/>
    <a:srgbClr val="FFF761"/>
    <a:srgbClr val="383AFF"/>
    <a:srgbClr val="27FFF9"/>
    <a:srgbClr val="FF2824"/>
    <a:srgbClr val="E93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14" autoAdjust="0"/>
  </p:normalViewPr>
  <p:slideViewPr>
    <p:cSldViewPr snapToGrid="0" snapToObjects="1">
      <p:cViewPr varScale="1">
        <p:scale>
          <a:sx n="93" d="100"/>
          <a:sy n="93" d="100"/>
        </p:scale>
        <p:origin x="-15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504-9BEC-864E-B372-F2881FB750B2}" type="datetimeFigureOut">
              <a:rPr lang="it-IT" smtClean="0"/>
              <a:t>26/08/15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A11E-602B-CA4E-93DF-28A848C2271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2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504-9BEC-864E-B372-F2881FB750B2}" type="datetimeFigureOut">
              <a:rPr lang="it-IT" smtClean="0"/>
              <a:t>26/08/15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A11E-602B-CA4E-93DF-28A848C2271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10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504-9BEC-864E-B372-F2881FB750B2}" type="datetimeFigureOut">
              <a:rPr lang="it-IT" smtClean="0"/>
              <a:t>26/08/15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A11E-602B-CA4E-93DF-28A848C2271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4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504-9BEC-864E-B372-F2881FB750B2}" type="datetimeFigureOut">
              <a:rPr lang="it-IT" smtClean="0"/>
              <a:t>26/08/15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A11E-602B-CA4E-93DF-28A848C2271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8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504-9BEC-864E-B372-F2881FB750B2}" type="datetimeFigureOut">
              <a:rPr lang="it-IT" smtClean="0"/>
              <a:t>26/08/15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A11E-602B-CA4E-93DF-28A848C2271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79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504-9BEC-864E-B372-F2881FB750B2}" type="datetimeFigureOut">
              <a:rPr lang="it-IT" smtClean="0"/>
              <a:t>26/08/15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A11E-602B-CA4E-93DF-28A848C2271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11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504-9BEC-864E-B372-F2881FB750B2}" type="datetimeFigureOut">
              <a:rPr lang="it-IT" smtClean="0"/>
              <a:t>26/08/15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A11E-602B-CA4E-93DF-28A848C2271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17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504-9BEC-864E-B372-F2881FB750B2}" type="datetimeFigureOut">
              <a:rPr lang="it-IT" smtClean="0"/>
              <a:t>26/08/15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A11E-602B-CA4E-93DF-28A848C2271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60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504-9BEC-864E-B372-F2881FB750B2}" type="datetimeFigureOut">
              <a:rPr lang="it-IT" smtClean="0"/>
              <a:t>26/08/15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A11E-602B-CA4E-93DF-28A848C2271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6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504-9BEC-864E-B372-F2881FB750B2}" type="datetimeFigureOut">
              <a:rPr lang="it-IT" smtClean="0"/>
              <a:t>26/08/15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A11E-602B-CA4E-93DF-28A848C2271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22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504-9BEC-864E-B372-F2881FB750B2}" type="datetimeFigureOut">
              <a:rPr lang="it-IT" smtClean="0"/>
              <a:t>26/08/15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A11E-602B-CA4E-93DF-28A848C2271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7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93504-9BEC-864E-B372-F2881FB750B2}" type="datetimeFigureOut">
              <a:rPr lang="it-IT" smtClean="0"/>
              <a:t>26/08/15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9A11E-602B-CA4E-93DF-28A848C2271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65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file://localhost/Volumes/Partiture/FILES%20IMMAGINE/SALMI%20RESPONSORIALI/Altri%20Ritornelli%20SR/Gustate%20e%20vedete.ti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pierangeloruaro/Desktop/genesi_creazione-di-adamo_0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pierangeloruaro/Desktop/genesi_genesi_adamo_450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9453" y="1092365"/>
            <a:ext cx="8514116" cy="1529309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rgbClr val="FFF761"/>
                </a:solidFill>
                <a:latin typeface="Chalkboard"/>
                <a:cs typeface="Chalkboard"/>
              </a:rPr>
              <a:t>GUSTATE E VEDETE QUANTO E’ BUONO IL SIGNORE</a:t>
            </a:r>
            <a:br>
              <a:rPr lang="it-IT" b="1" dirty="0">
                <a:solidFill>
                  <a:srgbClr val="FFF761"/>
                </a:solidFill>
                <a:latin typeface="Chalkboard"/>
                <a:cs typeface="Chalkboard"/>
              </a:rPr>
            </a:br>
            <a:endParaRPr lang="it-IT" dirty="0">
              <a:solidFill>
                <a:srgbClr val="FFF761"/>
              </a:solidFill>
              <a:latin typeface="Chalkboard"/>
              <a:cs typeface="Chalkboard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Gustate e vedete.tif" descr="/Volumes/Partiture/FILES IMMAGINE/SALMI RESPONSORIALI/Altri Ritornelli SR/Gustate e vedete.tif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" y="4014795"/>
            <a:ext cx="8335620" cy="147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36946"/>
            <a:ext cx="8229600" cy="1163254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Chalkboard"/>
                <a:cs typeface="Chalkboard"/>
              </a:rPr>
              <a:t>«La liturgia è azione di Cristo e della Chiesa</a:t>
            </a:r>
            <a:r>
              <a:rPr lang="it-IT" dirty="0" smtClean="0">
                <a:latin typeface="Chalkboard"/>
                <a:cs typeface="Chalkboard"/>
              </a:rPr>
              <a:t>» </a:t>
            </a:r>
            <a:r>
              <a:rPr lang="it-IT" dirty="0" smtClean="0"/>
              <a:t>(SC7).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199" y="1788747"/>
            <a:ext cx="7353691" cy="43374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800" b="1" dirty="0">
                <a:solidFill>
                  <a:srgbClr val="FF2824"/>
                </a:solidFill>
              </a:rPr>
              <a:t>n</a:t>
            </a:r>
            <a:r>
              <a:rPr lang="it-IT" sz="4800" b="1" dirty="0" smtClean="0">
                <a:solidFill>
                  <a:srgbClr val="FF2824"/>
                </a:solidFill>
              </a:rPr>
              <a:t>on</a:t>
            </a:r>
            <a:r>
              <a:rPr lang="it-IT" sz="4800" b="1" dirty="0" smtClean="0"/>
              <a:t> </a:t>
            </a:r>
            <a:r>
              <a:rPr lang="it-IT" sz="4800" b="1" dirty="0"/>
              <a:t>tanto </a:t>
            </a:r>
            <a:r>
              <a:rPr lang="it-IT" sz="4800" b="1" dirty="0" smtClean="0"/>
              <a:t>un </a:t>
            </a:r>
          </a:p>
          <a:p>
            <a:pPr marL="0" indent="0" algn="ctr">
              <a:buNone/>
            </a:pPr>
            <a:r>
              <a:rPr lang="it-IT" sz="4800" b="1" dirty="0" smtClean="0">
                <a:solidFill>
                  <a:srgbClr val="FF2824"/>
                </a:solidFill>
              </a:rPr>
              <a:t>qualcosa </a:t>
            </a:r>
            <a:r>
              <a:rPr lang="it-IT" sz="4800" b="1" dirty="0">
                <a:solidFill>
                  <a:srgbClr val="FF2824"/>
                </a:solidFill>
              </a:rPr>
              <a:t>che noi facciamo </a:t>
            </a:r>
            <a:endParaRPr lang="it-IT" sz="4800" b="1" dirty="0" smtClean="0">
              <a:solidFill>
                <a:srgbClr val="FF2824"/>
              </a:solidFill>
            </a:endParaRPr>
          </a:p>
          <a:p>
            <a:pPr marL="0" indent="0" algn="ctr">
              <a:buNone/>
            </a:pPr>
            <a:r>
              <a:rPr lang="it-IT" sz="4800" b="1" dirty="0" smtClean="0"/>
              <a:t>nei </a:t>
            </a:r>
            <a:r>
              <a:rPr lang="it-IT" sz="4800" b="1" dirty="0"/>
              <a:t>confronti di Dio </a:t>
            </a:r>
            <a:endParaRPr lang="it-IT" sz="4800" b="1" dirty="0" smtClean="0"/>
          </a:p>
          <a:p>
            <a:pPr marL="0" indent="0" algn="ctr">
              <a:buNone/>
            </a:pPr>
            <a:r>
              <a:rPr lang="it-IT" sz="4800" b="1" dirty="0" smtClean="0">
                <a:solidFill>
                  <a:srgbClr val="383AFF"/>
                </a:solidFill>
              </a:rPr>
              <a:t>ma</a:t>
            </a:r>
            <a:r>
              <a:rPr lang="it-IT" sz="4800" b="1" dirty="0" smtClean="0"/>
              <a:t> </a:t>
            </a:r>
            <a:r>
              <a:rPr lang="it-IT" sz="4800" b="1" dirty="0"/>
              <a:t>soprattutto </a:t>
            </a:r>
            <a:endParaRPr lang="it-IT" sz="4800" b="1" dirty="0" smtClean="0"/>
          </a:p>
          <a:p>
            <a:pPr marL="0" indent="0" algn="ctr">
              <a:buNone/>
            </a:pPr>
            <a:r>
              <a:rPr lang="it-IT" sz="4800" b="1" u="sng" dirty="0" smtClean="0">
                <a:solidFill>
                  <a:srgbClr val="383AFF"/>
                </a:solidFill>
              </a:rPr>
              <a:t>qualcosa </a:t>
            </a:r>
            <a:r>
              <a:rPr lang="it-IT" sz="4800" b="1" u="sng" dirty="0">
                <a:solidFill>
                  <a:srgbClr val="383AFF"/>
                </a:solidFill>
              </a:rPr>
              <a:t>che Dio fa </a:t>
            </a:r>
            <a:r>
              <a:rPr lang="it-IT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 noi.</a:t>
            </a:r>
            <a:endParaRPr lang="it-IT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9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6889" y="846582"/>
            <a:ext cx="82691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400" b="1" dirty="0" smtClean="0">
                <a:solidFill>
                  <a:srgbClr val="FFFF00"/>
                </a:solidFill>
              </a:rPr>
              <a:t>Mentre </a:t>
            </a:r>
            <a:r>
              <a:rPr lang="it-IT" sz="2400" b="1" dirty="0">
                <a:solidFill>
                  <a:srgbClr val="FFFF00"/>
                </a:solidFill>
              </a:rPr>
              <a:t>i due discepoli sono in cammino da Gerusalemme ad Emmaus, “</a:t>
            </a:r>
            <a:r>
              <a:rPr lang="it-IT" sz="2400" b="1" i="1" dirty="0">
                <a:solidFill>
                  <a:srgbClr val="FFFF00"/>
                </a:solidFill>
              </a:rPr>
              <a:t>Gesù in persona si accostò e camminava con loro</a:t>
            </a:r>
            <a:r>
              <a:rPr lang="it-IT" sz="2400" b="1" dirty="0">
                <a:solidFill>
                  <a:srgbClr val="FFFF00"/>
                </a:solidFill>
              </a:rPr>
              <a:t>” </a:t>
            </a:r>
            <a:endParaRPr lang="it-IT" sz="2400" b="1" dirty="0" smtClean="0">
              <a:solidFill>
                <a:srgbClr val="FFFF00"/>
              </a:solidFill>
            </a:endParaRPr>
          </a:p>
          <a:p>
            <a:r>
              <a:rPr lang="it-IT" sz="2400" dirty="0"/>
              <a:t>	</a:t>
            </a:r>
            <a:r>
              <a:rPr lang="it-IT" sz="2400" dirty="0" smtClean="0"/>
              <a:t>														</a:t>
            </a:r>
            <a:r>
              <a:rPr lang="it-IT" dirty="0" smtClean="0"/>
              <a:t>(</a:t>
            </a:r>
            <a:r>
              <a:rPr lang="it-IT" dirty="0"/>
              <a:t>Lc 24,15b</a:t>
            </a:r>
            <a:r>
              <a:rPr lang="it-IT" dirty="0" smtClean="0"/>
              <a:t>) </a:t>
            </a:r>
            <a:endParaRPr lang="it-IT" dirty="0"/>
          </a:p>
          <a:p>
            <a:r>
              <a:rPr lang="it-IT" sz="2400" dirty="0"/>
              <a:t>- </a:t>
            </a:r>
            <a:r>
              <a:rPr lang="it-IT" sz="2400" b="1" dirty="0">
                <a:solidFill>
                  <a:srgbClr val="F931FF"/>
                </a:solidFill>
              </a:rPr>
              <a:t>mentre le donne, abbandonato il sepolcro in fretta, corrono a dare l’annunzio ai discepoli, “G</a:t>
            </a:r>
            <a:r>
              <a:rPr lang="it-IT" sz="2400" b="1" i="1" dirty="0">
                <a:solidFill>
                  <a:srgbClr val="F931FF"/>
                </a:solidFill>
              </a:rPr>
              <a:t>esù venne loro incontro dicendo ‘salute a voi</a:t>
            </a:r>
            <a:r>
              <a:rPr lang="it-IT" sz="2400" b="1" dirty="0">
                <a:solidFill>
                  <a:srgbClr val="F931FF"/>
                </a:solidFill>
              </a:rPr>
              <a:t>’” </a:t>
            </a:r>
            <a:r>
              <a:rPr lang="it-IT" sz="2400" b="1" dirty="0" smtClean="0">
                <a:solidFill>
                  <a:srgbClr val="F931FF"/>
                </a:solidFill>
              </a:rPr>
              <a:t>	</a:t>
            </a:r>
            <a:r>
              <a:rPr lang="it-IT" sz="2400" dirty="0" smtClean="0">
                <a:solidFill>
                  <a:srgbClr val="F931FF"/>
                </a:solidFill>
              </a:rPr>
              <a:t>	</a:t>
            </a:r>
            <a:r>
              <a:rPr lang="it-IT" sz="2400" dirty="0" smtClean="0"/>
              <a:t>										</a:t>
            </a:r>
            <a:r>
              <a:rPr lang="it-IT" dirty="0" smtClean="0"/>
              <a:t>(</a:t>
            </a:r>
            <a:r>
              <a:rPr lang="it-IT" dirty="0"/>
              <a:t>Mt. 28,9</a:t>
            </a:r>
            <a:r>
              <a:rPr lang="it-IT" dirty="0" smtClean="0"/>
              <a:t>) </a:t>
            </a:r>
            <a:endParaRPr lang="it-IT" dirty="0"/>
          </a:p>
          <a:p>
            <a:r>
              <a:rPr lang="it-IT" sz="2400" dirty="0"/>
              <a:t>- </a:t>
            </a:r>
            <a:r>
              <a:rPr lang="it-IT" sz="2400" b="1" dirty="0">
                <a:solidFill>
                  <a:srgbClr val="26FF33"/>
                </a:solidFill>
              </a:rPr>
              <a:t>“</a:t>
            </a:r>
            <a:r>
              <a:rPr lang="it-IT" sz="2400" b="1" i="1" dirty="0">
                <a:solidFill>
                  <a:srgbClr val="26FF33"/>
                </a:solidFill>
              </a:rPr>
              <a:t>Mentre essi parlavano di queste cose, Gesù in persona apparve in mezzo a loro e disse: ‘pace a voi’</a:t>
            </a:r>
            <a:r>
              <a:rPr lang="it-IT" sz="2400" b="1" dirty="0">
                <a:solidFill>
                  <a:srgbClr val="26FF33"/>
                </a:solidFill>
              </a:rPr>
              <a:t> </a:t>
            </a:r>
            <a:r>
              <a:rPr lang="it-IT" sz="2400" b="1" dirty="0" smtClean="0">
                <a:solidFill>
                  <a:srgbClr val="26FF33"/>
                </a:solidFill>
              </a:rPr>
              <a:t>  </a:t>
            </a:r>
            <a:r>
              <a:rPr lang="it-IT" sz="2400" dirty="0" smtClean="0"/>
              <a:t>                 </a:t>
            </a:r>
            <a:r>
              <a:rPr lang="it-IT" dirty="0" smtClean="0"/>
              <a:t>(</a:t>
            </a:r>
            <a:r>
              <a:rPr lang="it-IT" dirty="0"/>
              <a:t>Lc </a:t>
            </a:r>
            <a:r>
              <a:rPr lang="it-IT" dirty="0" smtClean="0"/>
              <a:t>24,36)</a:t>
            </a:r>
            <a:endParaRPr lang="it-IT" dirty="0"/>
          </a:p>
          <a:p>
            <a:r>
              <a:rPr lang="it-IT" sz="2400" dirty="0" smtClean="0"/>
              <a:t>- </a:t>
            </a:r>
            <a:r>
              <a:rPr lang="it-IT" sz="2400" b="1" dirty="0" smtClean="0">
                <a:solidFill>
                  <a:srgbClr val="27FFF9"/>
                </a:solidFill>
              </a:rPr>
              <a:t>Mentre </a:t>
            </a:r>
            <a:r>
              <a:rPr lang="it-IT" sz="2400" b="1" dirty="0">
                <a:solidFill>
                  <a:srgbClr val="27FFF9"/>
                </a:solidFill>
              </a:rPr>
              <a:t>i discepoli  si trovavano in barca a pescare sul lago di Tiberiade “</a:t>
            </a:r>
            <a:r>
              <a:rPr lang="it-IT" sz="2400" b="1" i="1" dirty="0">
                <a:solidFill>
                  <a:srgbClr val="27FFF9"/>
                </a:solidFill>
              </a:rPr>
              <a:t>Gesù si presentò sulla riva e disse “non avete nulla da mangiare?”</a:t>
            </a:r>
            <a:r>
              <a:rPr lang="it-IT" sz="2400" b="1" dirty="0">
                <a:solidFill>
                  <a:srgbClr val="27FFF9"/>
                </a:solidFill>
              </a:rPr>
              <a:t> </a:t>
            </a:r>
            <a:r>
              <a:rPr lang="it-IT" sz="2400" b="1" dirty="0" smtClean="0">
                <a:solidFill>
                  <a:srgbClr val="27FFF9"/>
                </a:solidFill>
              </a:rPr>
              <a:t>                                                                        </a:t>
            </a:r>
            <a:r>
              <a:rPr lang="it-IT" dirty="0" smtClean="0"/>
              <a:t>(</a:t>
            </a:r>
            <a:r>
              <a:rPr lang="it-IT" dirty="0" err="1"/>
              <a:t>Gv</a:t>
            </a:r>
            <a:r>
              <a:rPr lang="it-IT" dirty="0"/>
              <a:t> 21,5</a:t>
            </a:r>
            <a:r>
              <a:rPr lang="it-IT" dirty="0" smtClean="0"/>
              <a:t>)</a:t>
            </a:r>
            <a:endParaRPr lang="it-IT" sz="2400" dirty="0"/>
          </a:p>
          <a:p>
            <a:r>
              <a:rPr lang="it-IT" sz="2400" dirty="0" smtClean="0"/>
              <a:t>- </a:t>
            </a:r>
            <a:r>
              <a:rPr lang="it-IT" sz="2400" b="1" dirty="0" smtClean="0">
                <a:solidFill>
                  <a:srgbClr val="FF2824"/>
                </a:solidFill>
              </a:rPr>
              <a:t>Mentre </a:t>
            </a:r>
            <a:r>
              <a:rPr lang="it-IT" sz="2400" b="1" dirty="0">
                <a:solidFill>
                  <a:srgbClr val="FF2824"/>
                </a:solidFill>
              </a:rPr>
              <a:t>erano chiuse le porte del luogo dove si trovavano i discepoli, «</a:t>
            </a:r>
            <a:r>
              <a:rPr lang="it-IT" sz="2400" b="1" i="1" dirty="0">
                <a:solidFill>
                  <a:srgbClr val="FF2824"/>
                </a:solidFill>
              </a:rPr>
              <a:t>venne Gesù, si fermò in mezzo a loro e disse: "Pace a voi! </a:t>
            </a:r>
            <a:r>
              <a:rPr lang="it-IT" sz="2400" b="1" dirty="0">
                <a:solidFill>
                  <a:srgbClr val="FF2824"/>
                </a:solidFill>
              </a:rPr>
              <a:t>"».  </a:t>
            </a:r>
          </a:p>
        </p:txBody>
      </p:sp>
    </p:spTree>
    <p:extLst>
      <p:ext uri="{BB962C8B-B14F-4D97-AF65-F5344CB8AC3E}">
        <p14:creationId xmlns:p14="http://schemas.microsoft.com/office/powerpoint/2010/main" val="244794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91963"/>
            <a:ext cx="8229600" cy="456062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6000" b="1" baseline="30000" dirty="0" smtClean="0">
                <a:solidFill>
                  <a:srgbClr val="4FFF3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ig Caslon"/>
                <a:cs typeface="Big Caslon"/>
              </a:rPr>
              <a:t/>
            </a:r>
            <a:br>
              <a:rPr lang="it-IT" sz="6000" b="1" baseline="30000" dirty="0" smtClean="0">
                <a:solidFill>
                  <a:srgbClr val="4FFF3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ig Caslon"/>
                <a:cs typeface="Big Caslon"/>
              </a:rPr>
            </a:br>
            <a:r>
              <a:rPr lang="it-IT" sz="6000" b="1" baseline="30000" dirty="0" smtClean="0">
                <a:solidFill>
                  <a:srgbClr val="4FFF3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ig Caslon"/>
                <a:cs typeface="Big Caslon"/>
              </a:rPr>
              <a:t>La </a:t>
            </a:r>
            <a:r>
              <a:rPr lang="it-IT" sz="6000" b="1" baseline="30000" dirty="0">
                <a:solidFill>
                  <a:srgbClr val="4FFF3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ig Caslon"/>
                <a:cs typeface="Big Caslon"/>
              </a:rPr>
              <a:t>liturgia </a:t>
            </a:r>
            <a:r>
              <a:rPr lang="it-IT" sz="6000" b="1" baseline="30000" dirty="0" smtClean="0">
                <a:solidFill>
                  <a:srgbClr val="4FFF3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ig Caslon"/>
                <a:cs typeface="Big Caslon"/>
              </a:rPr>
              <a:t/>
            </a:r>
            <a:br>
              <a:rPr lang="it-IT" sz="6000" b="1" baseline="30000" dirty="0" smtClean="0">
                <a:solidFill>
                  <a:srgbClr val="4FFF3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ig Caslon"/>
                <a:cs typeface="Big Caslon"/>
              </a:rPr>
            </a:br>
            <a:r>
              <a:rPr lang="it-IT" sz="6000" b="1" baseline="30000" dirty="0" smtClean="0">
                <a:solidFill>
                  <a:srgbClr val="4FFF3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ig Caslon"/>
                <a:cs typeface="Big Caslon"/>
              </a:rPr>
              <a:t>non </a:t>
            </a:r>
            <a:r>
              <a:rPr lang="it-IT" sz="6000" b="1" baseline="30000" dirty="0">
                <a:solidFill>
                  <a:srgbClr val="4FFF3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ig Caslon"/>
                <a:cs typeface="Big Caslon"/>
              </a:rPr>
              <a:t>è il cammino </a:t>
            </a:r>
            <a:r>
              <a:rPr lang="it-IT" sz="6000" b="1" baseline="30000" dirty="0" smtClean="0">
                <a:solidFill>
                  <a:srgbClr val="4FFF3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ig Caslon"/>
                <a:cs typeface="Big Caslon"/>
              </a:rPr>
              <a:t/>
            </a:r>
            <a:br>
              <a:rPr lang="it-IT" sz="6000" b="1" baseline="30000" dirty="0" smtClean="0">
                <a:solidFill>
                  <a:srgbClr val="4FFF3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ig Caslon"/>
                <a:cs typeface="Big Caslon"/>
              </a:rPr>
            </a:br>
            <a:r>
              <a:rPr lang="it-IT" sz="6000" b="1" baseline="30000" dirty="0" smtClean="0">
                <a:solidFill>
                  <a:srgbClr val="4FFF3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ig Caslon"/>
                <a:cs typeface="Big Caslon"/>
              </a:rPr>
              <a:t>che </a:t>
            </a:r>
            <a:r>
              <a:rPr lang="it-IT" sz="6000" b="1" baseline="30000" dirty="0">
                <a:solidFill>
                  <a:srgbClr val="4FFF3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ig Caslon"/>
                <a:cs typeface="Big Caslon"/>
              </a:rPr>
              <a:t>noi facciamo per avvicinarci a Dio, </a:t>
            </a:r>
            <a:r>
              <a:rPr lang="it-IT" sz="6000" b="1" baseline="30000" dirty="0" smtClean="0">
                <a:solidFill>
                  <a:srgbClr val="4FFF3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ig Caslon"/>
                <a:cs typeface="Big Caslon"/>
              </a:rPr>
              <a:t/>
            </a:r>
            <a:br>
              <a:rPr lang="it-IT" sz="6000" b="1" baseline="30000" dirty="0" smtClean="0">
                <a:solidFill>
                  <a:srgbClr val="4FFF3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ig Caslon"/>
                <a:cs typeface="Big Caslon"/>
              </a:rPr>
            </a:br>
            <a:r>
              <a:rPr lang="it-IT" sz="6000" b="1" baseline="30000" dirty="0" smtClean="0">
                <a:solidFill>
                  <a:srgbClr val="4FFF3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ig Caslon"/>
                <a:cs typeface="Big Caslon"/>
              </a:rPr>
              <a:t>ma </a:t>
            </a:r>
            <a:br>
              <a:rPr lang="it-IT" sz="6000" b="1" baseline="30000" dirty="0" smtClean="0">
                <a:solidFill>
                  <a:srgbClr val="4FFF3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ig Caslon"/>
                <a:cs typeface="Big Caslon"/>
              </a:rPr>
            </a:br>
            <a:r>
              <a:rPr lang="it-IT" sz="6000" b="1" baseline="30000" dirty="0" smtClean="0">
                <a:solidFill>
                  <a:srgbClr val="4FFF3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ig Caslon"/>
                <a:cs typeface="Big Caslon"/>
              </a:rPr>
              <a:t>il </a:t>
            </a:r>
            <a:r>
              <a:rPr lang="it-IT" sz="6000" b="1" baseline="30000" dirty="0">
                <a:solidFill>
                  <a:srgbClr val="4FFF3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ig Caslon"/>
                <a:cs typeface="Big Caslon"/>
              </a:rPr>
              <a:t>luogo in cui Dio si</a:t>
            </a:r>
            <a:r>
              <a:rPr lang="it-IT" sz="6000" b="1" baseline="30000" dirty="0">
                <a:solidFill>
                  <a:srgbClr val="4FFF3E"/>
                </a:solidFill>
                <a:latin typeface="Big Caslon"/>
                <a:cs typeface="Big Caslon"/>
              </a:rPr>
              <a:t> </a:t>
            </a:r>
            <a:r>
              <a:rPr lang="it-IT" sz="6000" b="1" baseline="30000" dirty="0">
                <a:solidFill>
                  <a:srgbClr val="4FFF3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ig Caslon"/>
                <a:cs typeface="Big Caslon"/>
              </a:rPr>
              <a:t>avvicina a noi </a:t>
            </a:r>
            <a:r>
              <a:rPr lang="it-IT" sz="6000" b="1" baseline="30000" dirty="0" smtClean="0">
                <a:solidFill>
                  <a:srgbClr val="4FFF3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ig Caslon"/>
                <a:cs typeface="Big Caslon"/>
              </a:rPr>
              <a:t/>
            </a:r>
            <a:br>
              <a:rPr lang="it-IT" sz="6000" b="1" baseline="30000" dirty="0" smtClean="0">
                <a:solidFill>
                  <a:srgbClr val="4FFF3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ig Caslon"/>
                <a:cs typeface="Big Caslon"/>
              </a:rPr>
            </a:br>
            <a:r>
              <a:rPr lang="it-IT" sz="6000" b="1" baseline="30000" dirty="0" smtClean="0">
                <a:solidFill>
                  <a:srgbClr val="4FFF3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ig Caslon"/>
                <a:cs typeface="Big Caslon"/>
              </a:rPr>
              <a:t>per </a:t>
            </a:r>
            <a:r>
              <a:rPr lang="it-IT" sz="6000" b="1" baseline="30000" dirty="0">
                <a:solidFill>
                  <a:srgbClr val="4FFF3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ig Caslon"/>
                <a:cs typeface="Big Caslon"/>
              </a:rPr>
              <a:t>intervenire nella nostra storia. </a:t>
            </a:r>
            <a:br>
              <a:rPr lang="it-IT" sz="6000" b="1" baseline="30000" dirty="0">
                <a:solidFill>
                  <a:srgbClr val="4FFF3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ig Caslon"/>
                <a:cs typeface="Big Caslon"/>
              </a:rPr>
            </a:br>
            <a:endParaRPr lang="it-IT" sz="6000" b="1" baseline="30000" dirty="0">
              <a:solidFill>
                <a:srgbClr val="4FFF3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Big Caslon"/>
              <a:cs typeface="Big Caslon"/>
            </a:endParaRPr>
          </a:p>
        </p:txBody>
      </p:sp>
    </p:spTree>
    <p:extLst>
      <p:ext uri="{BB962C8B-B14F-4D97-AF65-F5344CB8AC3E}">
        <p14:creationId xmlns:p14="http://schemas.microsoft.com/office/powerpoint/2010/main" val="3179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enesi_creazione-di-adamo_0.jpg" descr="/Users/pierangeloruaro/Desktop/genesi_creazione-di-adamo_0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3" y="873891"/>
            <a:ext cx="8056689" cy="45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8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enesi_genesi_adamo_450.jpg" descr="/Users/pierangeloruaro/Desktop/genesi_genesi_adamo_450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85" y="969473"/>
            <a:ext cx="6103964" cy="4874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64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1595" y="532528"/>
            <a:ext cx="8124965" cy="58851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it-IT" sz="4400" dirty="0">
                <a:solidFill>
                  <a:srgbClr val="383A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“</a:t>
            </a:r>
            <a:r>
              <a:rPr lang="it-IT" sz="4400" i="1" baseline="30000" dirty="0">
                <a:solidFill>
                  <a:srgbClr val="383A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Dio ha parlato al suo popolo, gli ha comunicato la sua salvezza e lo ha fatto nel modo più alto con Gesù la parola fatta carne. Questo dialogo tra Dio e l’uomo continua oggi attraverso i segni liturgici. </a:t>
            </a:r>
            <a:r>
              <a:rPr lang="it-IT" sz="4400" i="1" baseline="30000" dirty="0" smtClean="0">
                <a:solidFill>
                  <a:srgbClr val="383A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/>
            </a:r>
            <a:br>
              <a:rPr lang="it-IT" sz="4400" i="1" baseline="30000" dirty="0" smtClean="0">
                <a:solidFill>
                  <a:srgbClr val="383A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ook Antiqua"/>
                <a:cs typeface="Book Antiqua"/>
              </a:rPr>
            </a:br>
            <a:r>
              <a:rPr lang="it-IT" sz="4400" i="1" baseline="30000" dirty="0">
                <a:solidFill>
                  <a:srgbClr val="383A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/>
            </a:r>
            <a:br>
              <a:rPr lang="it-IT" sz="4400" i="1" baseline="30000" dirty="0">
                <a:solidFill>
                  <a:srgbClr val="383A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ook Antiqua"/>
                <a:cs typeface="Book Antiqua"/>
              </a:rPr>
            </a:br>
            <a:r>
              <a:rPr lang="it-IT" sz="4400" i="1" baseline="30000" dirty="0" smtClean="0">
                <a:solidFill>
                  <a:srgbClr val="383A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Dio </a:t>
            </a:r>
            <a:r>
              <a:rPr lang="it-IT" sz="4400" i="1" baseline="30000" dirty="0">
                <a:solidFill>
                  <a:srgbClr val="383A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continua oggi a parlare e ad agire verso il suo popolo mediante quei segni liturgici nei quali è presente e operante per la potenza dello Spirito Santo</a:t>
            </a:r>
            <a:r>
              <a:rPr lang="it-IT" sz="4400" baseline="30000" dirty="0">
                <a:solidFill>
                  <a:srgbClr val="383A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” (SC 7). </a:t>
            </a:r>
            <a:br>
              <a:rPr lang="it-IT" sz="4400" baseline="30000" dirty="0">
                <a:solidFill>
                  <a:srgbClr val="383A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ook Antiqua"/>
                <a:cs typeface="Book Antiqua"/>
              </a:rPr>
            </a:br>
            <a:endParaRPr lang="it-IT" sz="4400" dirty="0">
              <a:solidFill>
                <a:srgbClr val="383A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6657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1078710"/>
            <a:ext cx="7772400" cy="513411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liturgia </a:t>
            </a:r>
            <a:endParaRPr lang="it-IT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it-IT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non </a:t>
            </a:r>
            <a:r>
              <a:rPr lang="it-IT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è una nostra </a:t>
            </a:r>
            <a:r>
              <a:rPr lang="it-IT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iniziativa</a:t>
            </a:r>
          </a:p>
          <a:p>
            <a:r>
              <a:rPr lang="it-IT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r"/>
            <a:r>
              <a:rPr lang="it-IT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Noi </a:t>
            </a:r>
            <a:r>
              <a:rPr lang="it-IT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siamo degli invitati, </a:t>
            </a:r>
            <a:endParaRPr lang="it-IT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it-IT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dei </a:t>
            </a:r>
            <a:r>
              <a:rPr lang="it-IT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convocati </a:t>
            </a:r>
            <a:endParaRPr lang="it-IT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it-IT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(= </a:t>
            </a:r>
            <a:r>
              <a:rPr lang="it-IT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chiesa</a:t>
            </a:r>
            <a:r>
              <a:rPr lang="it-IT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it-IT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405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5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l’Eucaristia ha </a:t>
            </a:r>
            <a:r>
              <a:rPr lang="it-IT" sz="54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una </a:t>
            </a:r>
            <a:r>
              <a:rPr lang="it-IT" sz="5400" b="1" i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forza plasmatrice</a:t>
            </a:r>
            <a:r>
              <a:rPr lang="it-IT" sz="5400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4" name="Immagine 3" descr="Copertina copi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52" y="1734128"/>
            <a:ext cx="4301452" cy="465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6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25573"/>
            <a:ext cx="8229600" cy="5810503"/>
          </a:xfrm>
          <a:solidFill>
            <a:srgbClr val="B7DEE8"/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it-IT" sz="3900" b="1" dirty="0">
                <a:solidFill>
                  <a:srgbClr val="2C32FF"/>
                </a:solidFill>
                <a:latin typeface="Big Caslon"/>
                <a:cs typeface="Big Caslon"/>
              </a:rPr>
              <a:t>scuola permanente di formazione attorno al Signore risorto, «luogo educativo e rivelativo» in cui la fede prende forma e viene trasmessa. Nella celebrazione liturgica il cristiano impara a «gustare com’è buono il Signore» </a:t>
            </a:r>
            <a:r>
              <a:rPr lang="it-IT" sz="1800" b="1" dirty="0">
                <a:solidFill>
                  <a:srgbClr val="2C32FF"/>
                </a:solidFill>
                <a:latin typeface="Big Caslon"/>
                <a:cs typeface="Big Caslon"/>
              </a:rPr>
              <a:t>(</a:t>
            </a:r>
            <a:r>
              <a:rPr lang="it-IT" sz="1800" b="1" dirty="0" err="1">
                <a:solidFill>
                  <a:srgbClr val="2C32FF"/>
                </a:solidFill>
                <a:latin typeface="Big Caslon"/>
                <a:cs typeface="Big Caslon"/>
              </a:rPr>
              <a:t>Sal</a:t>
            </a:r>
            <a:r>
              <a:rPr lang="it-IT" sz="1800" b="1" dirty="0">
                <a:solidFill>
                  <a:srgbClr val="2C32FF"/>
                </a:solidFill>
                <a:latin typeface="Big Caslon"/>
                <a:cs typeface="Big Caslon"/>
              </a:rPr>
              <a:t>. 34,9; cfr. 1 </a:t>
            </a:r>
            <a:r>
              <a:rPr lang="it-IT" sz="1800" b="1" dirty="0" err="1">
                <a:solidFill>
                  <a:srgbClr val="2C32FF"/>
                </a:solidFill>
                <a:latin typeface="Big Caslon"/>
                <a:cs typeface="Big Caslon"/>
              </a:rPr>
              <a:t>Pt</a:t>
            </a:r>
            <a:r>
              <a:rPr lang="it-IT" sz="1800" b="1" dirty="0">
                <a:solidFill>
                  <a:srgbClr val="2C32FF"/>
                </a:solidFill>
                <a:latin typeface="Big Caslon"/>
                <a:cs typeface="Big Caslon"/>
              </a:rPr>
              <a:t> 2,3)</a:t>
            </a:r>
            <a:r>
              <a:rPr lang="it-IT" sz="3900" b="1" dirty="0">
                <a:solidFill>
                  <a:srgbClr val="2C32FF"/>
                </a:solidFill>
                <a:latin typeface="Big Caslon"/>
                <a:cs typeface="Big Caslon"/>
              </a:rPr>
              <a:t>, passando dal nutrimento del latte al cibo solido </a:t>
            </a:r>
            <a:r>
              <a:rPr lang="it-IT" sz="1800" b="1" dirty="0" smtClean="0">
                <a:solidFill>
                  <a:srgbClr val="2C32FF"/>
                </a:solidFill>
                <a:latin typeface="Big Caslon"/>
                <a:cs typeface="Big Caslon"/>
              </a:rPr>
              <a:t>(</a:t>
            </a:r>
            <a:r>
              <a:rPr lang="it-IT" sz="1800" b="1" dirty="0" err="1" smtClean="0">
                <a:solidFill>
                  <a:srgbClr val="2C32FF"/>
                </a:solidFill>
                <a:latin typeface="Big Caslon"/>
                <a:cs typeface="Big Caslon"/>
              </a:rPr>
              <a:t>Eb</a:t>
            </a:r>
            <a:r>
              <a:rPr lang="it-IT" sz="1800" b="1" dirty="0">
                <a:solidFill>
                  <a:srgbClr val="2C32FF"/>
                </a:solidFill>
                <a:latin typeface="Big Caslon"/>
                <a:cs typeface="Big Caslon"/>
              </a:rPr>
              <a:t>. 5,12-14)</a:t>
            </a:r>
            <a:r>
              <a:rPr lang="it-IT" sz="3900" b="1" dirty="0">
                <a:solidFill>
                  <a:srgbClr val="2C32FF"/>
                </a:solidFill>
                <a:latin typeface="Big Caslon"/>
                <a:cs typeface="Big Caslon"/>
              </a:rPr>
              <a:t>, «fino a raggiungere la misura della pienezza di Cristo» </a:t>
            </a:r>
            <a:r>
              <a:rPr lang="it-IT" sz="1800" b="1" dirty="0">
                <a:solidFill>
                  <a:srgbClr val="2C32FF"/>
                </a:solidFill>
                <a:latin typeface="Big Caslon"/>
                <a:cs typeface="Big Caslon"/>
              </a:rPr>
              <a:t>(</a:t>
            </a:r>
            <a:r>
              <a:rPr lang="it-IT" sz="1800" b="1" dirty="0" err="1">
                <a:solidFill>
                  <a:srgbClr val="2C32FF"/>
                </a:solidFill>
                <a:latin typeface="Big Caslon"/>
                <a:cs typeface="Big Caslon"/>
              </a:rPr>
              <a:t>Ef</a:t>
            </a:r>
            <a:r>
              <a:rPr lang="it-IT" sz="1800" b="1" dirty="0">
                <a:solidFill>
                  <a:srgbClr val="2C32FF"/>
                </a:solidFill>
                <a:latin typeface="Big Caslon"/>
                <a:cs typeface="Big Caslon"/>
              </a:rPr>
              <a:t>. 4,13)</a:t>
            </a:r>
            <a:r>
              <a:rPr lang="it-IT" sz="3900" b="1" dirty="0">
                <a:solidFill>
                  <a:srgbClr val="2C32FF"/>
                </a:solidFill>
                <a:latin typeface="Big Caslon"/>
                <a:cs typeface="Big Caslon"/>
              </a:rPr>
              <a:t>. Tra le numerose azioni svolte dalla parrocchia, «nessuna è tanto vitale o formativa della comunità quanto la celebrazione domenicale del Giorno del Signore e della sua Eucaristia».</a:t>
            </a:r>
          </a:p>
          <a:p>
            <a:pPr marL="0" indent="0">
              <a:buNone/>
            </a:pPr>
            <a:endParaRPr lang="it-IT" dirty="0" smtClean="0">
              <a:latin typeface="Big Caslon"/>
              <a:cs typeface="Big Caslon"/>
            </a:endParaRPr>
          </a:p>
          <a:p>
            <a:pPr marL="0" indent="0" algn="just">
              <a:buNone/>
            </a:pPr>
            <a:r>
              <a:rPr lang="it-IT" sz="2600" dirty="0" smtClean="0">
                <a:solidFill>
                  <a:schemeClr val="accent3">
                    <a:lumMod val="75000"/>
                  </a:schemeClr>
                </a:solidFill>
              </a:rPr>
              <a:t>Orientamenti </a:t>
            </a:r>
            <a:r>
              <a:rPr lang="it-IT" sz="2600" dirty="0">
                <a:solidFill>
                  <a:schemeClr val="accent3">
                    <a:lumMod val="75000"/>
                  </a:schemeClr>
                </a:solidFill>
              </a:rPr>
              <a:t>pastorali dell’Episcopato Italiano per il decennio 2010-</a:t>
            </a:r>
            <a:r>
              <a:rPr lang="it-IT" sz="2600" dirty="0" smtClean="0">
                <a:solidFill>
                  <a:schemeClr val="accent3">
                    <a:lumMod val="75000"/>
                  </a:schemeClr>
                </a:solidFill>
              </a:rPr>
              <a:t>2020 </a:t>
            </a:r>
            <a:r>
              <a:rPr lang="it-IT" sz="2600" i="1" dirty="0" smtClean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it-IT" sz="2600" i="1" dirty="0">
                <a:solidFill>
                  <a:schemeClr val="accent3">
                    <a:lumMod val="75000"/>
                  </a:schemeClr>
                </a:solidFill>
              </a:rPr>
              <a:t>Educare alla vita buona del Vangelo</a:t>
            </a:r>
            <a:r>
              <a:rPr lang="it-IT" sz="2600" i="1" dirty="0" smtClean="0">
                <a:solidFill>
                  <a:schemeClr val="accent3">
                    <a:lumMod val="75000"/>
                  </a:schemeClr>
                </a:solidFill>
              </a:rPr>
              <a:t>” n.39</a:t>
            </a:r>
            <a:endParaRPr lang="it-IT" sz="2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>
                <a:solidFill>
                  <a:srgbClr val="008000"/>
                </a:solidFill>
              </a:rPr>
              <a:t>cos’è la liturgia e come mai questa esperienza è così importante per la vita di una comunità </a:t>
            </a:r>
            <a:r>
              <a:rPr lang="it-IT" sz="2400" dirty="0" smtClean="0">
                <a:solidFill>
                  <a:srgbClr val="008000"/>
                </a:solidFill>
              </a:rPr>
              <a:t>cristiana</a:t>
            </a:r>
            <a:r>
              <a:rPr lang="it-IT" sz="2400" dirty="0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000098"/>
            <a:ext cx="3484337" cy="362061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dirty="0" smtClean="0">
                <a:solidFill>
                  <a:srgbClr val="FF0000"/>
                </a:solidFill>
              </a:rPr>
              <a:t>Riforma liturgica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r>
              <a:rPr lang="it-IT" dirty="0" smtClean="0">
                <a:solidFill>
                  <a:srgbClr val="FF0000"/>
                </a:solidFill>
              </a:rPr>
              <a:t>Formazione liturgica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771875"/>
            <a:ext cx="4038600" cy="2266656"/>
          </a:xfrm>
          <a:solidFill>
            <a:srgbClr val="C0504D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r>
              <a:rPr lang="it-IT" sz="4400" dirty="0" smtClean="0">
                <a:solidFill>
                  <a:srgbClr val="FFFF00"/>
                </a:solidFill>
              </a:rPr>
              <a:t>FORMA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85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87587"/>
          </a:xfrm>
        </p:spPr>
        <p:txBody>
          <a:bodyPr/>
          <a:lstStyle/>
          <a:p>
            <a:pPr algn="ctr"/>
            <a:r>
              <a:rPr lang="it-IT" dirty="0" smtClean="0"/>
              <a:t>GUSTATE E VEDETE….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d</a:t>
            </a:r>
            <a:r>
              <a:rPr lang="it-IT" sz="2800" dirty="0" smtClean="0"/>
              <a:t>alla </a:t>
            </a:r>
            <a:r>
              <a:rPr lang="it-IT" sz="2800" dirty="0"/>
              <a:t>fede </a:t>
            </a:r>
            <a:r>
              <a:rPr lang="it-IT" sz="2800" dirty="0" smtClean="0"/>
              <a:t>come dottrina….. </a:t>
            </a:r>
          </a:p>
          <a:p>
            <a:endParaRPr lang="it-IT" sz="2800" dirty="0"/>
          </a:p>
          <a:p>
            <a:pPr marL="0" indent="0">
              <a:buNone/>
            </a:pPr>
            <a:endParaRPr lang="it-IT" sz="2800" dirty="0" smtClean="0"/>
          </a:p>
          <a:p>
            <a:r>
              <a:rPr lang="it-IT" sz="2800" dirty="0" smtClean="0"/>
              <a:t>…alla </a:t>
            </a:r>
            <a:r>
              <a:rPr lang="it-IT" sz="2800" dirty="0"/>
              <a:t>fede </a:t>
            </a:r>
            <a:r>
              <a:rPr lang="it-IT" sz="2800" dirty="0" smtClean="0"/>
              <a:t>come questione </a:t>
            </a:r>
            <a:r>
              <a:rPr lang="it-IT" sz="2800" dirty="0"/>
              <a:t>di buon gusto, </a:t>
            </a:r>
            <a:r>
              <a:rPr lang="it-IT" sz="2800" dirty="0" smtClean="0"/>
              <a:t> esperienza </a:t>
            </a:r>
            <a:r>
              <a:rPr lang="it-IT" sz="2800" dirty="0"/>
              <a:t>di assaggio </a:t>
            </a:r>
            <a:r>
              <a:rPr lang="it-IT" sz="2800" dirty="0" smtClean="0"/>
              <a:t>della </a:t>
            </a:r>
            <a:r>
              <a:rPr lang="it-IT" sz="2800" dirty="0"/>
              <a:t>bontà di Dio. </a:t>
            </a:r>
          </a:p>
          <a:p>
            <a:pPr marL="0" indent="0">
              <a:buNone/>
            </a:pPr>
            <a:endParaRPr lang="it-IT" dirty="0" smtClean="0">
              <a:solidFill>
                <a:srgbClr val="26FF33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rgbClr val="26FF33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26FF33"/>
                </a:solidFill>
              </a:rPr>
              <a:t>«La </a:t>
            </a:r>
            <a:r>
              <a:rPr lang="it-IT" dirty="0">
                <a:solidFill>
                  <a:srgbClr val="26FF33"/>
                </a:solidFill>
              </a:rPr>
              <a:t>sua parola è più dolce del miele e di un favo </a:t>
            </a:r>
            <a:r>
              <a:rPr lang="it-IT" dirty="0" smtClean="0">
                <a:solidFill>
                  <a:srgbClr val="26FF33"/>
                </a:solidFill>
              </a:rPr>
              <a:t>stillante» </a:t>
            </a:r>
          </a:p>
          <a:p>
            <a:pPr marL="0" indent="0">
              <a:buNone/>
            </a:pPr>
            <a:r>
              <a:rPr lang="it-IT" sz="1600" dirty="0">
                <a:solidFill>
                  <a:srgbClr val="26FF33"/>
                </a:solidFill>
              </a:rPr>
              <a:t>	</a:t>
            </a:r>
            <a:r>
              <a:rPr lang="it-IT" sz="1600" dirty="0" smtClean="0">
                <a:solidFill>
                  <a:srgbClr val="26FF33"/>
                </a:solidFill>
              </a:rPr>
              <a:t>							(</a:t>
            </a:r>
            <a:r>
              <a:rPr lang="it-IT" sz="1600" dirty="0" err="1">
                <a:solidFill>
                  <a:srgbClr val="26FF33"/>
                </a:solidFill>
              </a:rPr>
              <a:t>Sal</a:t>
            </a:r>
            <a:r>
              <a:rPr lang="it-IT" sz="1600" dirty="0">
                <a:solidFill>
                  <a:srgbClr val="26FF33"/>
                </a:solidFill>
              </a:rPr>
              <a:t> 18/19,11). 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sz="2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it-IT" sz="2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it-IT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it-IT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it-IT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gusto </a:t>
            </a:r>
            <a:r>
              <a:rPr lang="it-IT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 sapore </a:t>
            </a:r>
            <a:endParaRPr lang="it-IT" sz="28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it-IT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prima 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della visione </a:t>
            </a:r>
            <a:endParaRPr lang="it-IT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it-IT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111" y="4806403"/>
            <a:ext cx="791011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rgbClr val="FF2824"/>
                </a:solidFill>
              </a:rPr>
              <a:t>«quello che abbiamo udito, quello che abbiamo veduto con i nostri occhi, </a:t>
            </a:r>
            <a:endParaRPr lang="it-IT" sz="2000" i="1" dirty="0" smtClean="0">
              <a:solidFill>
                <a:srgbClr val="FF2824"/>
              </a:solidFill>
            </a:endParaRPr>
          </a:p>
          <a:p>
            <a:pPr algn="ctr"/>
            <a:r>
              <a:rPr lang="it-IT" sz="2000" i="1" dirty="0" smtClean="0">
                <a:solidFill>
                  <a:srgbClr val="FF2824"/>
                </a:solidFill>
              </a:rPr>
              <a:t>quello </a:t>
            </a:r>
            <a:r>
              <a:rPr lang="it-IT" sz="2000" i="1" dirty="0">
                <a:solidFill>
                  <a:srgbClr val="FF2824"/>
                </a:solidFill>
              </a:rPr>
              <a:t>che abbiamo </a:t>
            </a:r>
            <a:r>
              <a:rPr lang="it-IT" sz="2000" i="1" dirty="0" smtClean="0">
                <a:solidFill>
                  <a:srgbClr val="FF2824"/>
                </a:solidFill>
              </a:rPr>
              <a:t>contemplato</a:t>
            </a:r>
          </a:p>
          <a:p>
            <a:pPr algn="ctr"/>
            <a:r>
              <a:rPr lang="it-IT" sz="2000" i="1" dirty="0" smtClean="0">
                <a:solidFill>
                  <a:srgbClr val="FF2824"/>
                </a:solidFill>
              </a:rPr>
              <a:t> </a:t>
            </a:r>
            <a:r>
              <a:rPr lang="it-IT" sz="2000" i="1" dirty="0">
                <a:solidFill>
                  <a:srgbClr val="FF2824"/>
                </a:solidFill>
              </a:rPr>
              <a:t>e che le nostre mani hanno toccato del Verbo della vita, </a:t>
            </a:r>
            <a:endParaRPr lang="it-IT" sz="2000" i="1" dirty="0" smtClean="0">
              <a:solidFill>
                <a:srgbClr val="FF2824"/>
              </a:solidFill>
            </a:endParaRPr>
          </a:p>
          <a:p>
            <a:pPr algn="ctr"/>
            <a:r>
              <a:rPr lang="it-IT" sz="2000" i="1" dirty="0" smtClean="0">
                <a:solidFill>
                  <a:srgbClr val="FF2824"/>
                </a:solidFill>
              </a:rPr>
              <a:t>quello </a:t>
            </a:r>
            <a:r>
              <a:rPr lang="it-IT" sz="2000" i="1" dirty="0">
                <a:solidFill>
                  <a:srgbClr val="FF2824"/>
                </a:solidFill>
              </a:rPr>
              <a:t>che abbiamo veduto e udito, noi lo annunciamo anche a voi, </a:t>
            </a:r>
            <a:endParaRPr lang="it-IT" sz="2000" i="1" dirty="0" smtClean="0">
              <a:solidFill>
                <a:srgbClr val="FF2824"/>
              </a:solidFill>
            </a:endParaRPr>
          </a:p>
          <a:p>
            <a:pPr algn="ctr"/>
            <a:r>
              <a:rPr lang="it-IT" sz="2000" i="1" dirty="0" smtClean="0">
                <a:solidFill>
                  <a:srgbClr val="FF2824"/>
                </a:solidFill>
              </a:rPr>
              <a:t>perché </a:t>
            </a:r>
            <a:r>
              <a:rPr lang="it-IT" sz="2000" i="1" dirty="0">
                <a:solidFill>
                  <a:srgbClr val="FF2824"/>
                </a:solidFill>
              </a:rPr>
              <a:t>anche voi siate in comunione con noi».</a:t>
            </a:r>
            <a:r>
              <a:rPr lang="it-IT" i="1" dirty="0">
                <a:solidFill>
                  <a:srgbClr val="FF2824"/>
                </a:solidFill>
              </a:rPr>
              <a:t> </a:t>
            </a:r>
            <a:r>
              <a:rPr lang="it-IT" baseline="30000" dirty="0">
                <a:solidFill>
                  <a:srgbClr val="FF2824"/>
                </a:solidFill>
              </a:rPr>
              <a:t>(1Gv.1,1-3).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 rot="638141">
            <a:off x="804334" y="747889"/>
            <a:ext cx="70837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2C29FF"/>
                </a:solidFill>
              </a:rPr>
              <a:t>La liturgia ci conduce </a:t>
            </a:r>
          </a:p>
          <a:p>
            <a:r>
              <a:rPr lang="it-IT" sz="2400" dirty="0" smtClean="0">
                <a:solidFill>
                  <a:srgbClr val="2C29FF"/>
                </a:solidFill>
              </a:rPr>
              <a:t>verso un modo  «saporoso» di vivere la fede.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 rot="19944627">
            <a:off x="2794000" y="2765778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26FF33"/>
                </a:solidFill>
              </a:rPr>
              <a:t>La liturgia comunica attraverso i sensi.</a:t>
            </a:r>
          </a:p>
        </p:txBody>
      </p:sp>
    </p:spTree>
    <p:extLst>
      <p:ext uri="{BB962C8B-B14F-4D97-AF65-F5344CB8AC3E}">
        <p14:creationId xmlns:p14="http://schemas.microsoft.com/office/powerpoint/2010/main" val="2469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6000" dirty="0" smtClean="0">
                <a:solidFill>
                  <a:srgbClr val="27FFF9"/>
                </a:solidFill>
              </a:rPr>
              <a:t/>
            </a:r>
            <a:br>
              <a:rPr lang="it-IT" sz="6000" dirty="0" smtClean="0">
                <a:solidFill>
                  <a:srgbClr val="27FFF9"/>
                </a:solidFill>
              </a:rPr>
            </a:br>
            <a:r>
              <a:rPr lang="it-IT" sz="6000" dirty="0" smtClean="0">
                <a:solidFill>
                  <a:srgbClr val="27FFF9"/>
                </a:solidFill>
              </a:rPr>
              <a:t>LA LITURGIA</a:t>
            </a:r>
            <a:r>
              <a:rPr lang="it-IT" sz="6000" dirty="0">
                <a:solidFill>
                  <a:srgbClr val="27FFF9"/>
                </a:solidFill>
              </a:rPr>
              <a:t/>
            </a:r>
            <a:br>
              <a:rPr lang="it-IT" sz="6000" dirty="0">
                <a:solidFill>
                  <a:srgbClr val="27FFF9"/>
                </a:solidFill>
              </a:rPr>
            </a:br>
            <a:endParaRPr lang="it-IT" sz="600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 rot="16200000">
            <a:off x="2451279" y="689336"/>
            <a:ext cx="4219257" cy="70461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4000" i="1" dirty="0">
                <a:solidFill>
                  <a:srgbClr val="FF0000"/>
                </a:solidFill>
              </a:rPr>
              <a:t>n</a:t>
            </a:r>
            <a:r>
              <a:rPr lang="it-IT" sz="4000" i="1" dirty="0" smtClean="0">
                <a:solidFill>
                  <a:srgbClr val="FF0000"/>
                </a:solidFill>
              </a:rPr>
              <a:t>on esposizione dottrinale </a:t>
            </a:r>
          </a:p>
          <a:p>
            <a:pPr marL="0" indent="0" algn="ctr">
              <a:buNone/>
            </a:pPr>
            <a:endParaRPr lang="it-IT" sz="4000" i="1" dirty="0" smtClean="0"/>
          </a:p>
          <a:p>
            <a:pPr marL="0" indent="0" algn="ctr">
              <a:buNone/>
            </a:pPr>
            <a:r>
              <a:rPr lang="it-IT" sz="2400" i="1" dirty="0"/>
              <a:t>m</a:t>
            </a:r>
            <a:r>
              <a:rPr lang="it-IT" sz="2400" i="1" dirty="0" smtClean="0"/>
              <a:t>a </a:t>
            </a:r>
          </a:p>
          <a:p>
            <a:pPr marL="0" indent="0" algn="ctr">
              <a:buNone/>
            </a:pPr>
            <a:endParaRPr lang="it-IT" sz="4000" i="1" dirty="0" smtClean="0"/>
          </a:p>
          <a:p>
            <a:pPr marL="0" indent="0" algn="ctr">
              <a:buNone/>
            </a:pPr>
            <a:r>
              <a:rPr lang="it-IT" sz="4400" i="1" dirty="0" smtClean="0">
                <a:solidFill>
                  <a:srgbClr val="383AFF"/>
                </a:solidFill>
              </a:rPr>
              <a:t>comunicazione </a:t>
            </a:r>
            <a:r>
              <a:rPr lang="it-IT" sz="4400" i="1" dirty="0">
                <a:solidFill>
                  <a:srgbClr val="383AFF"/>
                </a:solidFill>
              </a:rPr>
              <a:t>della fede </a:t>
            </a:r>
            <a:endParaRPr lang="it-IT" sz="4400" i="1" dirty="0" smtClean="0">
              <a:solidFill>
                <a:srgbClr val="383AFF"/>
              </a:solidFill>
            </a:endParaRPr>
          </a:p>
          <a:p>
            <a:pPr marL="0" indent="0" algn="ctr">
              <a:buNone/>
            </a:pPr>
            <a:r>
              <a:rPr lang="it-IT" sz="4400" i="1" dirty="0" smtClean="0">
                <a:solidFill>
                  <a:srgbClr val="383AFF"/>
                </a:solidFill>
              </a:rPr>
              <a:t>«per contatto»</a:t>
            </a:r>
            <a:endParaRPr lang="it-IT" sz="4400" i="1" dirty="0">
              <a:solidFill>
                <a:srgbClr val="383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0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051401"/>
            <a:ext cx="7772400" cy="471757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4400" dirty="0">
                <a:solidFill>
                  <a:srgbClr val="008000"/>
                </a:solidFill>
                <a:latin typeface="Big Caslon"/>
                <a:cs typeface="Big Caslon"/>
              </a:rPr>
              <a:t>La liturgia realizza l'incontro </a:t>
            </a:r>
            <a:r>
              <a:rPr lang="it-IT" sz="4400" dirty="0" smtClean="0">
                <a:solidFill>
                  <a:srgbClr val="008000"/>
                </a:solidFill>
                <a:latin typeface="Big Caslon"/>
                <a:cs typeface="Big Caslon"/>
              </a:rPr>
              <a:t/>
            </a:r>
            <a:br>
              <a:rPr lang="it-IT" sz="4400" dirty="0" smtClean="0">
                <a:solidFill>
                  <a:srgbClr val="008000"/>
                </a:solidFill>
                <a:latin typeface="Big Caslon"/>
                <a:cs typeface="Big Caslon"/>
              </a:rPr>
            </a:br>
            <a:r>
              <a:rPr lang="it-IT" sz="4400" dirty="0" smtClean="0">
                <a:solidFill>
                  <a:srgbClr val="008000"/>
                </a:solidFill>
                <a:latin typeface="Big Caslon"/>
                <a:cs typeface="Big Caslon"/>
              </a:rPr>
              <a:t>di </a:t>
            </a:r>
            <a:r>
              <a:rPr lang="it-IT" sz="4400" dirty="0">
                <a:solidFill>
                  <a:srgbClr val="008000"/>
                </a:solidFill>
                <a:latin typeface="Big Caslon"/>
                <a:cs typeface="Big Caslon"/>
              </a:rPr>
              <a:t>Cristo-sposo </a:t>
            </a:r>
            <a:r>
              <a:rPr lang="it-IT" sz="4400" dirty="0" smtClean="0">
                <a:solidFill>
                  <a:srgbClr val="008000"/>
                </a:solidFill>
                <a:latin typeface="Big Caslon"/>
                <a:cs typeface="Big Caslon"/>
              </a:rPr>
              <a:t/>
            </a:r>
            <a:br>
              <a:rPr lang="it-IT" sz="4400" dirty="0" smtClean="0">
                <a:solidFill>
                  <a:srgbClr val="008000"/>
                </a:solidFill>
                <a:latin typeface="Big Caslon"/>
                <a:cs typeface="Big Caslon"/>
              </a:rPr>
            </a:br>
            <a:r>
              <a:rPr lang="it-IT" sz="4400" dirty="0" smtClean="0">
                <a:solidFill>
                  <a:srgbClr val="008000"/>
                </a:solidFill>
                <a:latin typeface="Big Caslon"/>
                <a:cs typeface="Big Caslon"/>
              </a:rPr>
              <a:t>con </a:t>
            </a:r>
            <a:r>
              <a:rPr lang="it-IT" sz="4400" dirty="0">
                <a:solidFill>
                  <a:srgbClr val="008000"/>
                </a:solidFill>
                <a:latin typeface="Big Caslon"/>
                <a:cs typeface="Big Caslon"/>
              </a:rPr>
              <a:t>la Chiesa-sposa </a:t>
            </a:r>
            <a:r>
              <a:rPr lang="it-IT" sz="4400" dirty="0" smtClean="0">
                <a:solidFill>
                  <a:srgbClr val="008000"/>
                </a:solidFill>
                <a:latin typeface="Big Caslon"/>
                <a:cs typeface="Big Caslon"/>
              </a:rPr>
              <a:t/>
            </a:r>
            <a:br>
              <a:rPr lang="it-IT" sz="4400" dirty="0" smtClean="0">
                <a:solidFill>
                  <a:srgbClr val="008000"/>
                </a:solidFill>
                <a:latin typeface="Big Caslon"/>
                <a:cs typeface="Big Caslon"/>
              </a:rPr>
            </a:br>
            <a:r>
              <a:rPr lang="it-IT" sz="4400" dirty="0" smtClean="0">
                <a:solidFill>
                  <a:srgbClr val="008000"/>
                </a:solidFill>
                <a:latin typeface="Big Caslon"/>
                <a:cs typeface="Big Caslon"/>
              </a:rPr>
              <a:t/>
            </a:r>
            <a:br>
              <a:rPr lang="it-IT" sz="4400" dirty="0" smtClean="0">
                <a:solidFill>
                  <a:srgbClr val="008000"/>
                </a:solidFill>
                <a:latin typeface="Big Caslon"/>
                <a:cs typeface="Big Caslon"/>
              </a:rPr>
            </a:br>
            <a:r>
              <a:rPr lang="it-IT" sz="2000" dirty="0" smtClean="0">
                <a:solidFill>
                  <a:srgbClr val="008000"/>
                </a:solidFill>
                <a:latin typeface="Big Caslon"/>
                <a:cs typeface="Big Caslon"/>
              </a:rPr>
              <a:t>(SC </a:t>
            </a:r>
            <a:r>
              <a:rPr lang="it-IT" sz="2000" dirty="0">
                <a:solidFill>
                  <a:srgbClr val="008000"/>
                </a:solidFill>
                <a:latin typeface="Big Caslon"/>
                <a:cs typeface="Big Caslon"/>
              </a:rPr>
              <a:t>47;84;102)</a:t>
            </a:r>
          </a:p>
        </p:txBody>
      </p:sp>
    </p:spTree>
    <p:extLst>
      <p:ext uri="{BB962C8B-B14F-4D97-AF65-F5344CB8AC3E}">
        <p14:creationId xmlns:p14="http://schemas.microsoft.com/office/powerpoint/2010/main" val="398250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74365" y="1379109"/>
            <a:ext cx="748316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Tra </a:t>
            </a:r>
            <a:r>
              <a:rPr lang="it-IT" sz="5400" u="sng" dirty="0" smtClean="0">
                <a:solidFill>
                  <a:srgbClr val="FFF761"/>
                </a:solidFill>
              </a:rPr>
              <a:t>i gesti </a:t>
            </a:r>
            <a:r>
              <a:rPr lang="it-IT" sz="4000" dirty="0" smtClean="0"/>
              <a:t>del corpo</a:t>
            </a:r>
          </a:p>
          <a:p>
            <a:r>
              <a:rPr lang="it-IT" sz="4000" dirty="0" smtClean="0"/>
              <a:t> </a:t>
            </a:r>
          </a:p>
          <a:p>
            <a:r>
              <a:rPr lang="it-IT" sz="4000" dirty="0" smtClean="0"/>
              <a:t>		per vivere questo incontro </a:t>
            </a:r>
          </a:p>
          <a:p>
            <a:endParaRPr lang="it-IT" sz="4000" dirty="0" smtClean="0"/>
          </a:p>
          <a:p>
            <a:r>
              <a:rPr lang="it-IT" sz="4000" dirty="0"/>
              <a:t>	</a:t>
            </a:r>
            <a:r>
              <a:rPr lang="it-IT" sz="4000" dirty="0" smtClean="0"/>
              <a:t>					c’è </a:t>
            </a:r>
            <a:r>
              <a:rPr lang="it-IT" sz="5400" dirty="0" smtClean="0">
                <a:solidFill>
                  <a:srgbClr val="2C29FF"/>
                </a:solidFill>
              </a:rPr>
              <a:t>il canto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21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0555" y="197555"/>
            <a:ext cx="8212668" cy="584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400" dirty="0" smtClean="0">
                <a:solidFill>
                  <a:srgbClr val="F931FF"/>
                </a:solidFill>
              </a:rPr>
              <a:t>il </a:t>
            </a:r>
            <a:r>
              <a:rPr lang="it-IT" sz="4400" dirty="0">
                <a:solidFill>
                  <a:srgbClr val="F931FF"/>
                </a:solidFill>
              </a:rPr>
              <a:t>canto e la musica </a:t>
            </a:r>
          </a:p>
          <a:p>
            <a:pPr algn="just"/>
            <a:r>
              <a:rPr lang="it-IT" sz="4400" dirty="0" smtClean="0">
                <a:solidFill>
                  <a:srgbClr val="FFF132"/>
                </a:solidFill>
              </a:rPr>
              <a:t>          						sono </a:t>
            </a:r>
          </a:p>
          <a:p>
            <a:pPr algn="just"/>
            <a:endParaRPr lang="it-IT" dirty="0" smtClean="0">
              <a:solidFill>
                <a:srgbClr val="FFF132"/>
              </a:solidFill>
            </a:endParaRPr>
          </a:p>
          <a:p>
            <a:pPr algn="just"/>
            <a:r>
              <a:rPr lang="it-IT" sz="4400" dirty="0">
                <a:solidFill>
                  <a:srgbClr val="FFF132"/>
                </a:solidFill>
              </a:rPr>
              <a:t> </a:t>
            </a:r>
            <a:r>
              <a:rPr lang="it-IT" sz="4400" dirty="0" smtClean="0">
                <a:solidFill>
                  <a:srgbClr val="FFF132"/>
                </a:solidFill>
              </a:rPr>
              <a:t>   </a:t>
            </a:r>
            <a:r>
              <a:rPr lang="it-IT" sz="4400" u="sng" dirty="0" smtClean="0">
                <a:solidFill>
                  <a:srgbClr val="FFF132"/>
                </a:solidFill>
              </a:rPr>
              <a:t>espressioni </a:t>
            </a:r>
            <a:r>
              <a:rPr lang="it-IT" sz="4400" u="sng" dirty="0">
                <a:solidFill>
                  <a:srgbClr val="FFF132"/>
                </a:solidFill>
              </a:rPr>
              <a:t>privilegiate della vita</a:t>
            </a:r>
            <a:r>
              <a:rPr lang="it-IT" sz="4400" u="sng" dirty="0" smtClean="0">
                <a:solidFill>
                  <a:srgbClr val="FFF132"/>
                </a:solidFill>
              </a:rPr>
              <a:t>,</a:t>
            </a:r>
          </a:p>
          <a:p>
            <a:pPr algn="ctr"/>
            <a:r>
              <a:rPr lang="it-IT" sz="4400" dirty="0" smtClean="0">
                <a:solidFill>
                  <a:srgbClr val="FFF132"/>
                </a:solidFill>
              </a:rPr>
              <a:t> </a:t>
            </a:r>
          </a:p>
          <a:p>
            <a:pPr algn="ctr"/>
            <a:r>
              <a:rPr lang="it-IT" sz="4400" dirty="0" smtClean="0">
                <a:solidFill>
                  <a:srgbClr val="FFF132"/>
                </a:solidFill>
              </a:rPr>
              <a:t>perché                        </a:t>
            </a:r>
            <a:r>
              <a:rPr lang="it-IT" sz="4400" b="1" dirty="0" smtClean="0">
                <a:solidFill>
                  <a:srgbClr val="FFF132"/>
                </a:solidFill>
              </a:rPr>
              <a:t> </a:t>
            </a:r>
            <a:r>
              <a:rPr lang="it-IT" sz="4400" b="1" dirty="0">
                <a:solidFill>
                  <a:srgbClr val="FF2824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comunicano </a:t>
            </a:r>
            <a:endParaRPr lang="it-IT" sz="4400" b="1" dirty="0" smtClean="0">
              <a:solidFill>
                <a:srgbClr val="FF2824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it-IT" sz="2400" b="1" dirty="0" smtClean="0">
              <a:solidFill>
                <a:srgbClr val="FFF132"/>
              </a:solidFill>
            </a:endParaRPr>
          </a:p>
          <a:p>
            <a:pPr algn="ctr"/>
            <a:r>
              <a:rPr lang="it-IT" sz="4400" b="1" dirty="0" smtClean="0">
                <a:solidFill>
                  <a:srgbClr val="27FFF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 </a:t>
            </a:r>
            <a:r>
              <a:rPr lang="it-IT" sz="4400" b="1" dirty="0">
                <a:solidFill>
                  <a:srgbClr val="27FFF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sentimenti</a:t>
            </a:r>
            <a:r>
              <a:rPr lang="it-IT" sz="4400" dirty="0">
                <a:solidFill>
                  <a:srgbClr val="27FFF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it-IT" sz="4400" dirty="0">
                <a:solidFill>
                  <a:srgbClr val="FFF132"/>
                </a:solidFill>
              </a:rPr>
              <a:t>più profondi </a:t>
            </a:r>
            <a:endParaRPr lang="it-IT" sz="4400" dirty="0" smtClean="0">
              <a:solidFill>
                <a:srgbClr val="FFF132"/>
              </a:solidFill>
            </a:endParaRPr>
          </a:p>
          <a:p>
            <a:pPr algn="ctr"/>
            <a:endParaRPr lang="it-IT" sz="2400" dirty="0" smtClean="0">
              <a:solidFill>
                <a:srgbClr val="FFF132"/>
              </a:solidFill>
            </a:endParaRPr>
          </a:p>
          <a:p>
            <a:pPr algn="ctr"/>
            <a:r>
              <a:rPr lang="it-IT" sz="4400" b="1" dirty="0" smtClean="0">
                <a:solidFill>
                  <a:srgbClr val="FFF132"/>
                </a:solidFill>
              </a:rPr>
              <a:t>            e </a:t>
            </a:r>
            <a:r>
              <a:rPr lang="it-IT" sz="4400" b="1" dirty="0">
                <a:solidFill>
                  <a:srgbClr val="27FFF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le risonanze </a:t>
            </a:r>
            <a:r>
              <a:rPr lang="it-IT" sz="4400" b="1" dirty="0" smtClean="0">
                <a:solidFill>
                  <a:srgbClr val="27FFF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interiori</a:t>
            </a:r>
            <a:endParaRPr lang="it-IT" sz="4400" dirty="0">
              <a:solidFill>
                <a:srgbClr val="27FFF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8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457</Words>
  <Application>Microsoft Macintosh PowerPoint</Application>
  <PresentationFormat>Presentazione su schermo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GUSTATE E VEDETE QUANTO E’ BUONO IL SIGNORE </vt:lpstr>
      <vt:lpstr>Presentazione di PowerPoint</vt:lpstr>
      <vt:lpstr>cos’è la liturgia e come mai questa esperienza è così importante per la vita di una comunità cristiana?</vt:lpstr>
      <vt:lpstr>GUSTATE E VEDETE….</vt:lpstr>
      <vt:lpstr>Presentazione di PowerPoint</vt:lpstr>
      <vt:lpstr> LA LITURGIA </vt:lpstr>
      <vt:lpstr>La liturgia realizza l'incontro  di Cristo-sposo  con la Chiesa-sposa   (SC 47;84;102)</vt:lpstr>
      <vt:lpstr>Presentazione di PowerPoint</vt:lpstr>
      <vt:lpstr>Presentazione di PowerPoint</vt:lpstr>
      <vt:lpstr>«La liturgia è azione di Cristo e della Chiesa» (SC7). </vt:lpstr>
      <vt:lpstr>Presentazione di PowerPoint</vt:lpstr>
      <vt:lpstr> La liturgia  non è il cammino  che noi facciamo per avvicinarci a Dio,  ma  il luogo in cui Dio si avvicina a noi  per intervenire nella nostra storia.  </vt:lpstr>
      <vt:lpstr>Presentazione di PowerPoint</vt:lpstr>
      <vt:lpstr>Presentazione di PowerPoint</vt:lpstr>
      <vt:lpstr>“Dio ha parlato al suo popolo, gli ha comunicato la sua salvezza e lo ha fatto nel modo più alto con Gesù la parola fatta carne. Questo dialogo tra Dio e l’uomo continua oggi attraverso i segni liturgici.   Dio continua oggi a parlare e ad agire verso il suo popolo mediante quei segni liturgici nei quali è presente e operante per la potenza dello Spirito Santo” (SC 7).  </vt:lpstr>
      <vt:lpstr>Presentazione di PowerPoint</vt:lpstr>
      <vt:lpstr>l’Eucaristia ha una forza plasmatrice.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GUSTATE E VEDETE QUANTO E’ BUONO IL SIGNORE </dc:title>
  <dc:creator>P R</dc:creator>
  <cp:lastModifiedBy>P R</cp:lastModifiedBy>
  <cp:revision>20</cp:revision>
  <dcterms:created xsi:type="dcterms:W3CDTF">2015-08-26T14:22:17Z</dcterms:created>
  <dcterms:modified xsi:type="dcterms:W3CDTF">2015-08-26T16:47:31Z</dcterms:modified>
</cp:coreProperties>
</file>